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72" r:id="rId3"/>
    <p:sldId id="257" r:id="rId4"/>
    <p:sldId id="280" r:id="rId5"/>
    <p:sldId id="281" r:id="rId6"/>
    <p:sldId id="291" r:id="rId7"/>
    <p:sldId id="292" r:id="rId8"/>
    <p:sldId id="278" r:id="rId9"/>
    <p:sldId id="284" r:id="rId10"/>
    <p:sldId id="285" r:id="rId11"/>
    <p:sldId id="286" r:id="rId12"/>
    <p:sldId id="287" r:id="rId13"/>
    <p:sldId id="279" r:id="rId14"/>
    <p:sldId id="258" r:id="rId15"/>
    <p:sldId id="261" r:id="rId16"/>
    <p:sldId id="273" r:id="rId17"/>
    <p:sldId id="260" r:id="rId18"/>
    <p:sldId id="262" r:id="rId19"/>
    <p:sldId id="263" r:id="rId20"/>
    <p:sldId id="265" r:id="rId21"/>
    <p:sldId id="275" r:id="rId22"/>
    <p:sldId id="268" r:id="rId23"/>
    <p:sldId id="276" r:id="rId24"/>
    <p:sldId id="277" r:id="rId25"/>
    <p:sldId id="282" r:id="rId26"/>
    <p:sldId id="270" r:id="rId27"/>
    <p:sldId id="283" r:id="rId28"/>
    <p:sldId id="271" r:id="rId29"/>
    <p:sldId id="288"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9" autoAdjust="0"/>
    <p:restoredTop sz="94660"/>
  </p:normalViewPr>
  <p:slideViewPr>
    <p:cSldViewPr snapToGrid="0">
      <p:cViewPr varScale="1">
        <p:scale>
          <a:sx n="51" d="100"/>
          <a:sy n="51" d="100"/>
        </p:scale>
        <p:origin x="749"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5FE5BF-76CC-4AE6-B026-68AB6FF6C5F9}" type="datetimeFigureOut">
              <a:rPr lang="en-US" smtClean="0"/>
              <a:t>6/20/2022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73E8E-7A4C-42B7-9A63-354E9BF32D44}" type="slidenum">
              <a:rPr lang="en-US" smtClean="0"/>
              <a:t>‹#›</a:t>
            </a:fld>
            <a:endParaRPr lang="en-US"/>
          </a:p>
        </p:txBody>
      </p:sp>
    </p:spTree>
    <p:extLst>
      <p:ext uri="{BB962C8B-B14F-4D97-AF65-F5344CB8AC3E}">
        <p14:creationId xmlns:p14="http://schemas.microsoft.com/office/powerpoint/2010/main" val="246197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73E8E-7A4C-42B7-9A63-354E9BF32D44}" type="slidenum">
              <a:rPr lang="en-US" smtClean="0"/>
              <a:t>17</a:t>
            </a:fld>
            <a:endParaRPr lang="en-US"/>
          </a:p>
        </p:txBody>
      </p:sp>
    </p:spTree>
    <p:extLst>
      <p:ext uri="{BB962C8B-B14F-4D97-AF65-F5344CB8AC3E}">
        <p14:creationId xmlns:p14="http://schemas.microsoft.com/office/powerpoint/2010/main" val="3904182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Empowering leaders of today and mentoring leaders of tomorrow</a:t>
            </a:r>
          </a:p>
        </p:txBody>
      </p:sp>
      <p:sp>
        <p:nvSpPr>
          <p:cNvPr id="6" name="Slide Number Placeholder 5"/>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3507479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Empowering leaders of today and mentoring leaders of tomorrow</a:t>
            </a:r>
          </a:p>
        </p:txBody>
      </p:sp>
      <p:sp>
        <p:nvSpPr>
          <p:cNvPr id="6" name="Slide Number Placeholder 5"/>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398497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Empowering leaders of today and mentoring leaders of tomorrow</a:t>
            </a:r>
          </a:p>
        </p:txBody>
      </p:sp>
      <p:sp>
        <p:nvSpPr>
          <p:cNvPr id="6" name="Slide Number Placeholder 5"/>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814879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11E5-38C5-4316-8D63-12565D13C4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872D50-E91E-4C7D-836C-00F4A7583C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3DA43CF-3B19-43A1-AD36-3F475F7D0652}"/>
              </a:ext>
            </a:extLst>
          </p:cNvPr>
          <p:cNvPicPr/>
          <p:nvPr userDrawn="1"/>
        </p:nvPicPr>
        <p:blipFill>
          <a:blip r:embed="rId2"/>
          <a:srcRect/>
          <a:stretch>
            <a:fillRect/>
          </a:stretch>
        </p:blipFill>
        <p:spPr bwMode="auto">
          <a:xfrm>
            <a:off x="8877464" y="23813"/>
            <a:ext cx="3193143" cy="1037771"/>
          </a:xfrm>
          <a:prstGeom prst="rect">
            <a:avLst/>
          </a:prstGeom>
          <a:noFill/>
          <a:ln w="9525">
            <a:noFill/>
            <a:miter lim="800000"/>
            <a:headEnd/>
            <a:tailEnd/>
          </a:ln>
        </p:spPr>
      </p:pic>
      <p:sp>
        <p:nvSpPr>
          <p:cNvPr id="8" name="Rectangle 7">
            <a:extLst>
              <a:ext uri="{FF2B5EF4-FFF2-40B4-BE49-F238E27FC236}">
                <a16:creationId xmlns:a16="http://schemas.microsoft.com/office/drawing/2014/main" id="{FD193579-5FDE-470B-81C5-FC30F8CBD134}"/>
              </a:ext>
            </a:extLst>
          </p:cNvPr>
          <p:cNvSpPr/>
          <p:nvPr userDrawn="1"/>
        </p:nvSpPr>
        <p:spPr>
          <a:xfrm>
            <a:off x="1" y="6545943"/>
            <a:ext cx="12191999" cy="312057"/>
          </a:xfrm>
          <a:prstGeom prst="rect">
            <a:avLst/>
          </a:prstGeom>
          <a:solidFill>
            <a:srgbClr val="9A0000"/>
          </a:solid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Empowering leaders of today and mentoring leaders of tomorrow</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09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28A5-ADDF-4B7C-95FE-D0490A5E1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13508-61DC-47BF-A8C1-F732D95357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EFF50-5A26-4FEB-84DD-57EF970160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8C10FE-1CE2-45C1-8430-A4FCCA11C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6" name="Slide Number Placeholder 5">
            <a:extLst>
              <a:ext uri="{FF2B5EF4-FFF2-40B4-BE49-F238E27FC236}">
                <a16:creationId xmlns:a16="http://schemas.microsoft.com/office/drawing/2014/main" id="{AAF12B3A-C964-4ED2-95D5-7D5C1BA4F2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090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918C-4CBF-4B18-BF8D-79961411FF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D784-2168-4DC0-B45F-D6D258D8D9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328FA4-7D5C-42D8-B1CB-A7D9074FE3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589CA4-9646-4B9A-87D8-60B3AD1878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6" name="Slide Number Placeholder 5">
            <a:extLst>
              <a:ext uri="{FF2B5EF4-FFF2-40B4-BE49-F238E27FC236}">
                <a16:creationId xmlns:a16="http://schemas.microsoft.com/office/drawing/2014/main" id="{4A284B15-3E17-427C-89B1-65EC0D4F52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766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28FD-8956-4547-B542-91B23205A5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184C4-BF81-432E-8E3E-0ECBD47290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290E76-6E60-4C99-BAAA-0D6B33F3C6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DE3DE-40CB-4F7D-AF34-6BF80CE6DC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092B71-E6DA-4240-96DA-8A22AA53B8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7" name="Slide Number Placeholder 6">
            <a:extLst>
              <a:ext uri="{FF2B5EF4-FFF2-40B4-BE49-F238E27FC236}">
                <a16:creationId xmlns:a16="http://schemas.microsoft.com/office/drawing/2014/main" id="{247CB21F-F1E4-4C8E-A5EE-943A88A88E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755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52B0-2D7C-4016-9844-0ED926E1D0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BC703-46B7-4FAA-BE20-E9BA32277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13FD41-7224-4CC7-A10D-B89F5770C9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EF580D-C475-4530-A87F-FD9CB5254C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2A1DC3-B286-461D-9F33-BB8DD9842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6899E3-5C60-407A-B114-EBA895221A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7AE4DA9-9E02-4096-AB3B-17C3D7B0AF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9" name="Slide Number Placeholder 8">
            <a:extLst>
              <a:ext uri="{FF2B5EF4-FFF2-40B4-BE49-F238E27FC236}">
                <a16:creationId xmlns:a16="http://schemas.microsoft.com/office/drawing/2014/main" id="{F04F1A44-0C3F-4AD8-98A5-91F0C3D23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799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19AA-27C2-4A31-B4E5-726D2FB3A1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2D5AD7-4E69-450A-9626-4E736DF5D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AB8067B-A577-487C-8655-0AEBA42BFE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5" name="Slide Number Placeholder 4">
            <a:extLst>
              <a:ext uri="{FF2B5EF4-FFF2-40B4-BE49-F238E27FC236}">
                <a16:creationId xmlns:a16="http://schemas.microsoft.com/office/drawing/2014/main" id="{5AD437C1-FECA-43FB-8A34-2C48E39C3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24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F1262B-F822-4F27-939C-18CCEA5E1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E9587CD-05AC-4BEE-AFD8-8264D5E1CA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4" name="Slide Number Placeholder 3">
            <a:extLst>
              <a:ext uri="{FF2B5EF4-FFF2-40B4-BE49-F238E27FC236}">
                <a16:creationId xmlns:a16="http://schemas.microsoft.com/office/drawing/2014/main" id="{07262858-36ED-4B02-AE26-B5E20EA149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092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A1813-82AB-4F94-9275-F12BD220A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F0C033-FAEA-490C-8835-62CD26F0B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3FDE83-B052-41D0-83D0-9C0842EF0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F2DF3-9B11-4A13-808E-4D0864F95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5F2D39-382A-41E7-A9D7-291DDCCD1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7" name="Slide Number Placeholder 6">
            <a:extLst>
              <a:ext uri="{FF2B5EF4-FFF2-40B4-BE49-F238E27FC236}">
                <a16:creationId xmlns:a16="http://schemas.microsoft.com/office/drawing/2014/main" id="{8ACDFDF8-4DD5-44C1-9B6C-C33AFDBB92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782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Empowering leaders of today and mentoring leaders of tomorrow</a:t>
            </a:r>
          </a:p>
        </p:txBody>
      </p:sp>
      <p:sp>
        <p:nvSpPr>
          <p:cNvPr id="6" name="Slide Number Placeholder 5"/>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2722678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3CCC-CB96-4E74-AF7D-169179B09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884FA-2FD1-46B2-AEA5-9FAF04F61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08E701-F583-466E-98FC-25199E314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5D0DA-3F2A-4619-A0E9-0FA365256B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810ED9A-A376-4D27-8E61-6F00B756D0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7" name="Slide Number Placeholder 6">
            <a:extLst>
              <a:ext uri="{FF2B5EF4-FFF2-40B4-BE49-F238E27FC236}">
                <a16:creationId xmlns:a16="http://schemas.microsoft.com/office/drawing/2014/main" id="{17C7A097-3BA4-4D27-B677-F0B746F1A9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788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8CBC-2AD4-412D-9742-D07C4D288E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565E40-CE2A-410C-931C-720691D23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98B88-2DB0-4B96-8769-A9AC8D5420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691343-98DA-4B5C-9305-FDEF7998C1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6" name="Slide Number Placeholder 5">
            <a:extLst>
              <a:ext uri="{FF2B5EF4-FFF2-40B4-BE49-F238E27FC236}">
                <a16:creationId xmlns:a16="http://schemas.microsoft.com/office/drawing/2014/main" id="{B4CA7E8B-9755-4881-82BF-E982BB4687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46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4EF8D-4B45-4B9F-A3CB-CA3F7FE112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3CC107-24C6-430C-919F-B26DA59B0E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AFA72-555C-46CF-9AC1-8A3F2950B7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B254B-73C9-4D67-B0E3-04E988F205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6" name="Slide Number Placeholder 5">
            <a:extLst>
              <a:ext uri="{FF2B5EF4-FFF2-40B4-BE49-F238E27FC236}">
                <a16:creationId xmlns:a16="http://schemas.microsoft.com/office/drawing/2014/main" id="{EBFC1A82-B854-4009-B891-26DF8A9345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6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Empowering leaders of today and mentoring leaders of tomorrow</a:t>
            </a:r>
          </a:p>
        </p:txBody>
      </p:sp>
      <p:sp>
        <p:nvSpPr>
          <p:cNvPr id="6" name="Slide Number Placeholder 5"/>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104571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Empowering leaders of today and mentoring leaders of tomorrow</a:t>
            </a:r>
          </a:p>
        </p:txBody>
      </p:sp>
      <p:sp>
        <p:nvSpPr>
          <p:cNvPr id="7" name="Slide Number Placeholder 6"/>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62575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Empowering leaders of today and mentoring leaders of tomorrow</a:t>
            </a:r>
          </a:p>
        </p:txBody>
      </p:sp>
      <p:sp>
        <p:nvSpPr>
          <p:cNvPr id="9" name="Slide Number Placeholder 8"/>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405590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Empowering leaders of today and mentoring leaders of tomorrow</a:t>
            </a:r>
          </a:p>
        </p:txBody>
      </p:sp>
      <p:sp>
        <p:nvSpPr>
          <p:cNvPr id="5" name="Slide Number Placeholder 4"/>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144705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Empowering leaders of today and mentoring leaders of tomorrow</a:t>
            </a:r>
          </a:p>
        </p:txBody>
      </p:sp>
      <p:sp>
        <p:nvSpPr>
          <p:cNvPr id="4" name="Slide Number Placeholder 3"/>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2053345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Empowering leaders of today and mentoring leaders of tomorrow</a:t>
            </a:r>
          </a:p>
        </p:txBody>
      </p:sp>
      <p:sp>
        <p:nvSpPr>
          <p:cNvPr id="7" name="Slide Number Placeholder 6"/>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842095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Empowering leaders of today and mentoring leaders of tomorrow</a:t>
            </a:r>
          </a:p>
        </p:txBody>
      </p:sp>
      <p:sp>
        <p:nvSpPr>
          <p:cNvPr id="7" name="Slide Number Placeholder 6"/>
          <p:cNvSpPr>
            <a:spLocks noGrp="1"/>
          </p:cNvSpPr>
          <p:nvPr>
            <p:ph type="sldNum" sz="quarter" idx="12"/>
          </p:nvPr>
        </p:nvSpPr>
        <p:spPr/>
        <p:txBody>
          <a:bodyPr/>
          <a:lstStyle/>
          <a:p>
            <a:fld id="{DC8D8B16-8E1D-4E01-B9CF-53748FC90C9E}" type="slidenum">
              <a:rPr lang="en-US" smtClean="0"/>
              <a:t>‹#›</a:t>
            </a:fld>
            <a:endParaRPr lang="en-US"/>
          </a:p>
        </p:txBody>
      </p:sp>
    </p:spTree>
    <p:extLst>
      <p:ext uri="{BB962C8B-B14F-4D97-AF65-F5344CB8AC3E}">
        <p14:creationId xmlns:p14="http://schemas.microsoft.com/office/powerpoint/2010/main" val="998607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Empowering leaders of today and mentoring leaders of tomorrow</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D8B16-8E1D-4E01-B9CF-53748FC90C9E}" type="slidenum">
              <a:rPr lang="en-US" smtClean="0"/>
              <a:t>‹#›</a:t>
            </a:fld>
            <a:endParaRPr lang="en-US"/>
          </a:p>
        </p:txBody>
      </p:sp>
    </p:spTree>
    <p:extLst>
      <p:ext uri="{BB962C8B-B14F-4D97-AF65-F5344CB8AC3E}">
        <p14:creationId xmlns:p14="http://schemas.microsoft.com/office/powerpoint/2010/main" val="2673256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E5EA7-A24D-4DB5-A80C-355079200B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1B550-95AF-4A35-B237-8144D1CC4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C90D-83EF-4537-AAD7-25B1D3BC1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40A270-A5A3-4B9C-B842-327C9717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Empowering leaders of today and mentoring leaders of tomorrow</a:t>
            </a:r>
          </a:p>
        </p:txBody>
      </p:sp>
      <p:sp>
        <p:nvSpPr>
          <p:cNvPr id="6" name="Slide Number Placeholder 5">
            <a:extLst>
              <a:ext uri="{FF2B5EF4-FFF2-40B4-BE49-F238E27FC236}">
                <a16:creationId xmlns:a16="http://schemas.microsoft.com/office/drawing/2014/main" id="{A6102169-0EC4-4967-B39D-5452F8923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690582-6897-4EA2-AC3A-061711D520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143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14108" y="1309688"/>
            <a:ext cx="6501392" cy="2200275"/>
          </a:xfrm>
          <a:prstGeom prst="rect">
            <a:avLst/>
          </a:prstGeom>
        </p:spPr>
      </p:pic>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Tree>
    <p:extLst>
      <p:ext uri="{BB962C8B-B14F-4D97-AF65-F5344CB8AC3E}">
        <p14:creationId xmlns:p14="http://schemas.microsoft.com/office/powerpoint/2010/main" val="3827401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1347" y="6204537"/>
            <a:ext cx="10213145" cy="369332"/>
          </a:xfrm>
        </p:spPr>
        <p:txBody>
          <a:bodyPr>
            <a:normAutofit/>
          </a:bodyPr>
          <a:lstStyle/>
          <a:p>
            <a:r>
              <a:rPr lang="en-US" sz="1800" dirty="0"/>
              <a:t>2022 Annual Meeting 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2513427" y="99465"/>
            <a:ext cx="9144000" cy="369332"/>
          </a:xfrm>
          <a:prstGeom prst="rect">
            <a:avLst/>
          </a:prstGeom>
          <a:noFill/>
        </p:spPr>
        <p:txBody>
          <a:bodyPr wrap="square" rtlCol="0">
            <a:spAutoFit/>
          </a:bodyPr>
          <a:lstStyle/>
          <a:p>
            <a:pPr algn="ctr"/>
            <a:r>
              <a:rPr lang="en-US" b="1" dirty="0">
                <a:solidFill>
                  <a:srgbClr val="C00000"/>
                </a:solidFill>
              </a:rPr>
              <a:t>2021 ANNUAL MEETING MINUTES</a:t>
            </a:r>
          </a:p>
        </p:txBody>
      </p:sp>
      <p:sp>
        <p:nvSpPr>
          <p:cNvPr id="5" name="TextBox 4">
            <a:extLst>
              <a:ext uri="{FF2B5EF4-FFF2-40B4-BE49-F238E27FC236}">
                <a16:creationId xmlns:a16="http://schemas.microsoft.com/office/drawing/2014/main" id="{F09D7DCB-2594-8E03-AF02-909A8D7918D2}"/>
              </a:ext>
            </a:extLst>
          </p:cNvPr>
          <p:cNvSpPr txBox="1"/>
          <p:nvPr/>
        </p:nvSpPr>
        <p:spPr>
          <a:xfrm>
            <a:off x="211016" y="176376"/>
            <a:ext cx="11980984" cy="5940088"/>
          </a:xfrm>
          <a:prstGeom prst="rect">
            <a:avLst/>
          </a:prstGeom>
          <a:noFill/>
        </p:spPr>
        <p:txBody>
          <a:bodyPr wrap="square">
            <a:spAutoFit/>
          </a:bodyPr>
          <a:lstStyle/>
          <a:p>
            <a:pPr algn="ctr"/>
            <a:r>
              <a:rPr lang="en-US" sz="1800" b="0" i="0" u="none" strike="noStrike" baseline="0" dirty="0">
                <a:solidFill>
                  <a:srgbClr val="000000"/>
                </a:solidFill>
                <a:latin typeface="Times New Roman" panose="02020603050405020304" pitchFamily="18" charset="0"/>
              </a:rPr>
              <a:t> WONF Foundation </a:t>
            </a:r>
          </a:p>
          <a:p>
            <a:pPr algn="ctr"/>
            <a:r>
              <a:rPr lang="en-US" sz="1800" b="0" i="0" u="none" strike="noStrike" baseline="0" dirty="0">
                <a:solidFill>
                  <a:srgbClr val="000000"/>
                </a:solidFill>
                <a:latin typeface="Times New Roman" panose="02020603050405020304" pitchFamily="18" charset="0"/>
              </a:rPr>
              <a:t>2021 Annual Meeting </a:t>
            </a:r>
          </a:p>
          <a:p>
            <a:pPr algn="ctr"/>
            <a:r>
              <a:rPr lang="en-US" sz="1800" b="0" i="0" u="none" strike="noStrike" baseline="0" dirty="0">
                <a:solidFill>
                  <a:srgbClr val="000000"/>
                </a:solidFill>
                <a:latin typeface="Times New Roman" panose="02020603050405020304" pitchFamily="18" charset="0"/>
              </a:rPr>
              <a:t>Friday, June 11, 2021 at 7:30 am </a:t>
            </a:r>
          </a:p>
          <a:p>
            <a:pPr algn="ctr"/>
            <a:r>
              <a:rPr lang="en-US" sz="1800" b="0" i="0" u="none" strike="noStrike" baseline="0" dirty="0">
                <a:solidFill>
                  <a:srgbClr val="000000"/>
                </a:solidFill>
                <a:latin typeface="Times New Roman" panose="02020603050405020304" pitchFamily="18" charset="0"/>
              </a:rPr>
              <a:t>Online meeting hosted on Zoom </a:t>
            </a:r>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 Amend Article VII, Nominations and Elections by striking “shall consist of three individuals who shall be appointed by the President with the approval of the Board in July of each year. Two members shall be from the Board. The chair shall have served on a previous Leadership Committee.” and inserting “the Vice President for Leadership, who will serve as chair and two members elected by the membership in odd numbered years to serve a two year term.” </a:t>
            </a:r>
          </a:p>
          <a:p>
            <a:r>
              <a:rPr lang="en-US" sz="1800" b="0" i="0" u="none" strike="noStrike" baseline="0" dirty="0">
                <a:solidFill>
                  <a:srgbClr val="000000"/>
                </a:solidFill>
                <a:latin typeface="Times New Roman" panose="02020603050405020304" pitchFamily="18" charset="0"/>
              </a:rPr>
              <a:t>Amend Article VII Committees, Section 2. Standing Committees by inserting “with the assistance of the Leadership Committee.” </a:t>
            </a:r>
          </a:p>
          <a:p>
            <a:r>
              <a:rPr lang="en-US" sz="1800" b="0" i="0" u="none" strike="noStrike" baseline="0" dirty="0">
                <a:solidFill>
                  <a:srgbClr val="000000"/>
                </a:solidFill>
                <a:latin typeface="Times New Roman" panose="02020603050405020304" pitchFamily="18" charset="0"/>
              </a:rPr>
              <a:t>Adopt the Conforming Resolution: Resolved That the secretary be authorized to correct article and section designations, punctuation, and cross references and to make such other technical and conforming changes as may be necessary to reflect the intent of the organization in connection with the adoption of any amendments. </a:t>
            </a:r>
          </a:p>
          <a:p>
            <a:r>
              <a:rPr lang="en-US" sz="1800" b="0" i="0" u="none" strike="noStrike" baseline="0" dirty="0">
                <a:solidFill>
                  <a:srgbClr val="000000"/>
                </a:solidFill>
                <a:latin typeface="Times New Roman" panose="02020603050405020304" pitchFamily="18" charset="0"/>
              </a:rPr>
              <a:t>All amendments and the Conforming Resolution were adopted via a series of Zoom polls. </a:t>
            </a:r>
          </a:p>
          <a:p>
            <a:r>
              <a:rPr lang="en-US" sz="1800" b="0" i="0" u="none" strike="noStrike" baseline="0" dirty="0">
                <a:solidFill>
                  <a:srgbClr val="000000"/>
                </a:solidFill>
                <a:latin typeface="Times New Roman" panose="02020603050405020304" pitchFamily="18" charset="0"/>
              </a:rPr>
              <a:t>VII. Report of the Nominations Committee </a:t>
            </a:r>
          </a:p>
          <a:p>
            <a:r>
              <a:rPr lang="en-US" sz="1800" b="0" i="0" u="none" strike="noStrike" baseline="0" dirty="0">
                <a:solidFill>
                  <a:srgbClr val="000000"/>
                </a:solidFill>
                <a:latin typeface="Times New Roman" panose="02020603050405020304" pitchFamily="18" charset="0"/>
              </a:rPr>
              <a:t>Leadership Vice President Deb Macon introduced Janice Berry and Cynthia von </a:t>
            </a:r>
            <a:r>
              <a:rPr lang="en-US" sz="1800" b="0" i="0" u="none" strike="noStrike" baseline="0" dirty="0" err="1">
                <a:solidFill>
                  <a:srgbClr val="000000"/>
                </a:solidFill>
                <a:latin typeface="Times New Roman" panose="02020603050405020304" pitchFamily="18" charset="0"/>
              </a:rPr>
              <a:t>Oeyen</a:t>
            </a:r>
            <a:r>
              <a:rPr lang="en-US" sz="1800" b="0" i="0" u="none" strike="noStrike" baseline="0" dirty="0">
                <a:solidFill>
                  <a:srgbClr val="000000"/>
                </a:solidFill>
                <a:latin typeface="Times New Roman" panose="02020603050405020304" pitchFamily="18" charset="0"/>
              </a:rPr>
              <a:t> as the other members of the Nominations Committee. The report of the Committee follows. </a:t>
            </a:r>
          </a:p>
          <a:p>
            <a:r>
              <a:rPr lang="en-US" sz="1800" b="0" i="0" u="none" strike="noStrike" baseline="0" dirty="0">
                <a:solidFill>
                  <a:srgbClr val="000000"/>
                </a:solidFill>
                <a:latin typeface="Times New Roman" panose="02020603050405020304" pitchFamily="18" charset="0"/>
              </a:rPr>
              <a:t>Two members to the Board of Directors to a two-year term expiring 2023 </a:t>
            </a:r>
          </a:p>
          <a:p>
            <a:r>
              <a:rPr lang="en-US" sz="1800" b="0" i="0" u="none" strike="noStrike" baseline="0" dirty="0">
                <a:solidFill>
                  <a:srgbClr val="000000"/>
                </a:solidFill>
                <a:latin typeface="Times New Roman" panose="02020603050405020304" pitchFamily="18" charset="0"/>
              </a:rPr>
              <a:t>Honorable Theresa Rich and Nicole Wells-Stallworth. .Officers to a one-year term expiring 2022 President – </a:t>
            </a:r>
          </a:p>
          <a:p>
            <a:r>
              <a:rPr lang="en-US" sz="1800" b="0" i="0" u="none" strike="noStrike" baseline="0" dirty="0">
                <a:solidFill>
                  <a:srgbClr val="000000"/>
                </a:solidFill>
                <a:latin typeface="Times New Roman" panose="02020603050405020304" pitchFamily="18" charset="0"/>
              </a:rPr>
              <a:t>Honorable Nancy </a:t>
            </a:r>
            <a:r>
              <a:rPr lang="en-US" sz="1800" b="0" i="0" u="none" strike="noStrike" baseline="0" dirty="0" err="1">
                <a:solidFill>
                  <a:srgbClr val="000000"/>
                </a:solidFill>
                <a:latin typeface="Times New Roman" panose="02020603050405020304" pitchFamily="18" charset="0"/>
              </a:rPr>
              <a:t>Philippart</a:t>
            </a:r>
            <a:r>
              <a:rPr lang="en-US" sz="1800" b="0" i="0" u="none" strike="noStrike" baseline="0" dirty="0">
                <a:solidFill>
                  <a:srgbClr val="000000"/>
                </a:solidFill>
                <a:latin typeface="Times New Roman" panose="02020603050405020304" pitchFamily="18" charset="0"/>
              </a:rPr>
              <a:t> VP Program - Honorable Geri </a:t>
            </a:r>
            <a:r>
              <a:rPr lang="en-US" sz="1800" b="0" i="0" u="none" strike="noStrike" baseline="0" dirty="0" err="1">
                <a:solidFill>
                  <a:srgbClr val="000000"/>
                </a:solidFill>
                <a:latin typeface="Times New Roman" panose="02020603050405020304" pitchFamily="18" charset="0"/>
              </a:rPr>
              <a:t>Rinschler</a:t>
            </a:r>
            <a:r>
              <a:rPr lang="en-US" sz="1800" b="0" i="0" u="none" strike="noStrike" baseline="0" dirty="0">
                <a:solidFill>
                  <a:srgbClr val="000000"/>
                </a:solidFill>
                <a:latin typeface="Times New Roman" panose="02020603050405020304" pitchFamily="18" charset="0"/>
              </a:rPr>
              <a:t> VP Development - Layne </a:t>
            </a:r>
            <a:r>
              <a:rPr lang="en-US" sz="1800" b="0" i="0" u="none" strike="noStrike" baseline="0" dirty="0" err="1">
                <a:solidFill>
                  <a:srgbClr val="000000"/>
                </a:solidFill>
                <a:latin typeface="Times New Roman" panose="02020603050405020304" pitchFamily="18" charset="0"/>
              </a:rPr>
              <a:t>Sakwa</a:t>
            </a:r>
            <a:r>
              <a:rPr lang="en-US" sz="1800" b="0" i="0" u="none" strike="noStrike" baseline="0" dirty="0">
                <a:solidFill>
                  <a:srgbClr val="000000"/>
                </a:solidFill>
                <a:latin typeface="Times New Roman" panose="02020603050405020304" pitchFamily="18" charset="0"/>
              </a:rPr>
              <a:t> VP Leadership - Janice Berry - Secretary - Honorable Eleanor Siewert Treasurer - Honorable Eileen </a:t>
            </a:r>
            <a:r>
              <a:rPr lang="en-US" sz="1800" b="0" i="0" u="none" strike="noStrike" baseline="0" dirty="0" err="1">
                <a:solidFill>
                  <a:srgbClr val="000000"/>
                </a:solidFill>
                <a:latin typeface="Times New Roman" panose="02020603050405020304" pitchFamily="18" charset="0"/>
              </a:rPr>
              <a:t>Pulker</a:t>
            </a:r>
            <a:r>
              <a:rPr lang="en-US" sz="1800" b="0" i="0" u="none" strike="noStrike" baseline="0"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3416442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1347" y="6204537"/>
            <a:ext cx="10213145" cy="369332"/>
          </a:xfrm>
        </p:spPr>
        <p:txBody>
          <a:bodyPr>
            <a:normAutofit/>
          </a:bodyPr>
          <a:lstStyle/>
          <a:p>
            <a:r>
              <a:rPr lang="en-US" sz="1800" dirty="0"/>
              <a:t>2022 Annual Meeting 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2513427" y="99465"/>
            <a:ext cx="9144000" cy="369332"/>
          </a:xfrm>
          <a:prstGeom prst="rect">
            <a:avLst/>
          </a:prstGeom>
          <a:noFill/>
        </p:spPr>
        <p:txBody>
          <a:bodyPr wrap="square" rtlCol="0">
            <a:spAutoFit/>
          </a:bodyPr>
          <a:lstStyle/>
          <a:p>
            <a:pPr algn="ctr"/>
            <a:r>
              <a:rPr lang="en-US" b="1" dirty="0">
                <a:solidFill>
                  <a:srgbClr val="C00000"/>
                </a:solidFill>
              </a:rPr>
              <a:t>2021 ANNUAL MEETING MINUTES</a:t>
            </a:r>
          </a:p>
        </p:txBody>
      </p:sp>
      <p:sp>
        <p:nvSpPr>
          <p:cNvPr id="5" name="TextBox 4">
            <a:extLst>
              <a:ext uri="{FF2B5EF4-FFF2-40B4-BE49-F238E27FC236}">
                <a16:creationId xmlns:a16="http://schemas.microsoft.com/office/drawing/2014/main" id="{F09D7DCB-2594-8E03-AF02-909A8D7918D2}"/>
              </a:ext>
            </a:extLst>
          </p:cNvPr>
          <p:cNvSpPr txBox="1"/>
          <p:nvPr/>
        </p:nvSpPr>
        <p:spPr>
          <a:xfrm>
            <a:off x="211016" y="176376"/>
            <a:ext cx="11980984" cy="4801314"/>
          </a:xfrm>
          <a:prstGeom prst="rect">
            <a:avLst/>
          </a:prstGeom>
          <a:noFill/>
        </p:spPr>
        <p:txBody>
          <a:bodyPr wrap="square">
            <a:spAutoFit/>
          </a:bodyPr>
          <a:lstStyle/>
          <a:p>
            <a:pPr algn="ctr"/>
            <a:r>
              <a:rPr lang="en-US" sz="1800" b="0" i="0" u="none" strike="noStrike" baseline="0" dirty="0">
                <a:solidFill>
                  <a:srgbClr val="000000"/>
                </a:solidFill>
                <a:latin typeface="Times New Roman" panose="02020603050405020304" pitchFamily="18" charset="0"/>
              </a:rPr>
              <a:t> WONF Foundation </a:t>
            </a:r>
          </a:p>
          <a:p>
            <a:pPr algn="ctr"/>
            <a:r>
              <a:rPr lang="en-US" sz="1800" b="0" i="0" u="none" strike="noStrike" baseline="0" dirty="0">
                <a:solidFill>
                  <a:srgbClr val="000000"/>
                </a:solidFill>
                <a:latin typeface="Times New Roman" panose="02020603050405020304" pitchFamily="18" charset="0"/>
              </a:rPr>
              <a:t>2021 Annual Meeting </a:t>
            </a:r>
          </a:p>
          <a:p>
            <a:pPr algn="ctr"/>
            <a:r>
              <a:rPr lang="en-US" sz="1800" b="0" i="0" u="none" strike="noStrike" baseline="0" dirty="0">
                <a:solidFill>
                  <a:srgbClr val="000000"/>
                </a:solidFill>
                <a:latin typeface="Times New Roman" panose="02020603050405020304" pitchFamily="18" charset="0"/>
              </a:rPr>
              <a:t>Friday, June 11, 2021 at 7:30 am </a:t>
            </a:r>
          </a:p>
          <a:p>
            <a:pPr algn="ctr"/>
            <a:r>
              <a:rPr lang="en-US" sz="1800" b="0" i="0" u="none" strike="noStrike" baseline="0" dirty="0">
                <a:solidFill>
                  <a:srgbClr val="000000"/>
                </a:solidFill>
                <a:latin typeface="Times New Roman" panose="02020603050405020304" pitchFamily="18" charset="0"/>
              </a:rPr>
              <a:t>Online meeting hosted on Zoom </a:t>
            </a:r>
          </a:p>
          <a:p>
            <a:r>
              <a:rPr lang="en-US" sz="1800" b="0" i="0" u="none" strike="noStrike" baseline="0" dirty="0">
                <a:solidFill>
                  <a:srgbClr val="000000"/>
                </a:solidFill>
                <a:latin typeface="Times New Roman" panose="02020603050405020304" pitchFamily="18" charset="0"/>
              </a:rPr>
              <a:t>Leadership Committee Member to a two-year term expiring 2023 </a:t>
            </a:r>
          </a:p>
          <a:p>
            <a:r>
              <a:rPr lang="en-US" sz="1800" b="0" i="0" u="none" strike="noStrike" baseline="0" dirty="0">
                <a:solidFill>
                  <a:srgbClr val="000000"/>
                </a:solidFill>
                <a:latin typeface="Times New Roman" panose="02020603050405020304" pitchFamily="18" charset="0"/>
              </a:rPr>
              <a:t>Honorable Yolanda Charles </a:t>
            </a:r>
          </a:p>
          <a:p>
            <a:r>
              <a:rPr lang="en-US" sz="1800" b="0" i="0" u="none" strike="noStrike" baseline="0" dirty="0">
                <a:solidFill>
                  <a:srgbClr val="000000"/>
                </a:solidFill>
                <a:latin typeface="Times New Roman" panose="02020603050405020304" pitchFamily="18" charset="0"/>
              </a:rPr>
              <a:t>President </a:t>
            </a:r>
            <a:r>
              <a:rPr lang="en-US" sz="1800" b="0" i="0" u="none" strike="noStrike" baseline="0" dirty="0" err="1">
                <a:solidFill>
                  <a:srgbClr val="000000"/>
                </a:solidFill>
                <a:latin typeface="Times New Roman" panose="02020603050405020304" pitchFamily="18" charset="0"/>
              </a:rPr>
              <a:t>Philippart</a:t>
            </a:r>
            <a:r>
              <a:rPr lang="en-US" sz="1800" b="0" i="0" u="none" strike="noStrike" baseline="0" dirty="0">
                <a:solidFill>
                  <a:srgbClr val="000000"/>
                </a:solidFill>
                <a:latin typeface="Times New Roman" panose="02020603050405020304" pitchFamily="18" charset="0"/>
              </a:rPr>
              <a:t> called for Nominations from the floor. Mary </a:t>
            </a:r>
            <a:r>
              <a:rPr lang="en-US" sz="1800" b="0" i="0" u="none" strike="noStrike" baseline="0" dirty="0" err="1">
                <a:solidFill>
                  <a:srgbClr val="000000"/>
                </a:solidFill>
                <a:latin typeface="Times New Roman" panose="02020603050405020304" pitchFamily="18" charset="0"/>
              </a:rPr>
              <a:t>Schusterbauer</a:t>
            </a:r>
            <a:r>
              <a:rPr lang="en-US" sz="1800" b="0" i="0" u="none" strike="noStrike" baseline="0" dirty="0">
                <a:solidFill>
                  <a:srgbClr val="000000"/>
                </a:solidFill>
                <a:latin typeface="Times New Roman" panose="02020603050405020304" pitchFamily="18" charset="0"/>
              </a:rPr>
              <a:t> was nominated for the additional open position on the Leadership Committee. There were no other nominations </a:t>
            </a:r>
          </a:p>
          <a:p>
            <a:r>
              <a:rPr lang="en-US" sz="1800" b="0" i="0" u="none" strike="noStrike" baseline="0" dirty="0">
                <a:solidFill>
                  <a:srgbClr val="000000"/>
                </a:solidFill>
                <a:latin typeface="Times New Roman" panose="02020603050405020304" pitchFamily="18" charset="0"/>
              </a:rPr>
              <a:t>VIII. Elections </a:t>
            </a:r>
          </a:p>
          <a:p>
            <a:r>
              <a:rPr lang="en-US" sz="1800" b="0" i="0" u="none" strike="noStrike" baseline="0" dirty="0">
                <a:solidFill>
                  <a:srgbClr val="000000"/>
                </a:solidFill>
                <a:latin typeface="Times New Roman" panose="02020603050405020304" pitchFamily="18" charset="0"/>
              </a:rPr>
              <a:t>All nominees were elected via Zoom polls. </a:t>
            </a:r>
          </a:p>
          <a:p>
            <a:r>
              <a:rPr lang="en-US" sz="1800" b="0" i="0" u="none" strike="noStrike" baseline="0" dirty="0">
                <a:solidFill>
                  <a:srgbClr val="000000"/>
                </a:solidFill>
                <a:latin typeface="Times New Roman" panose="02020603050405020304" pitchFamily="18" charset="0"/>
              </a:rPr>
              <a:t>IX. Spotlight on Success: Special Guests and Networking </a:t>
            </a:r>
          </a:p>
          <a:p>
            <a:r>
              <a:rPr lang="en-US" sz="1800" b="0" i="0" u="none" strike="noStrike" baseline="0" dirty="0">
                <a:solidFill>
                  <a:srgbClr val="000000"/>
                </a:solidFill>
                <a:latin typeface="Times New Roman" panose="02020603050405020304" pitchFamily="18" charset="0"/>
              </a:rPr>
              <a:t>Vice President for Program Geri </a:t>
            </a:r>
            <a:r>
              <a:rPr lang="en-US" sz="1800" b="0" i="0" u="none" strike="noStrike" baseline="0" dirty="0" err="1">
                <a:solidFill>
                  <a:srgbClr val="000000"/>
                </a:solidFill>
                <a:latin typeface="Times New Roman" panose="02020603050405020304" pitchFamily="18" charset="0"/>
              </a:rPr>
              <a:t>Rinschler</a:t>
            </a:r>
            <a:r>
              <a:rPr lang="en-US" sz="1800" b="0" i="0" u="none" strike="noStrike" baseline="0" dirty="0">
                <a:solidFill>
                  <a:srgbClr val="000000"/>
                </a:solidFill>
                <a:latin typeface="Times New Roman" panose="02020603050405020304" pitchFamily="18" charset="0"/>
              </a:rPr>
              <a:t> introduced Dr. Jennifer Green, Superintendent Southfield Public Schools and Leigh-Anne Stafford, Director of Oakland County Health and Human Services as leaders with resilience and leadership skills. Each was invited to offer insights into experiences and lessons they have learned over the last year. </a:t>
            </a:r>
          </a:p>
          <a:p>
            <a:r>
              <a:rPr lang="en-US" sz="1800" b="0" i="0" u="none" strike="noStrike" baseline="0" dirty="0">
                <a:solidFill>
                  <a:srgbClr val="000000"/>
                </a:solidFill>
                <a:latin typeface="Times New Roman" panose="02020603050405020304" pitchFamily="18" charset="0"/>
              </a:rPr>
              <a:t>There being no further business the Annual Meeting was adjourned at 9:10 am. </a:t>
            </a:r>
          </a:p>
          <a:p>
            <a:r>
              <a:rPr lang="en-US" sz="1800" b="0" i="0" u="none" strike="noStrike" baseline="0" dirty="0">
                <a:solidFill>
                  <a:srgbClr val="000000"/>
                </a:solidFill>
                <a:latin typeface="Times New Roman" panose="02020603050405020304" pitchFamily="18" charset="0"/>
              </a:rPr>
              <a:t>The meeting was followed by a networking segment. </a:t>
            </a:r>
          </a:p>
          <a:p>
            <a:r>
              <a:rPr lang="en-US" sz="1800" b="0" i="0" u="none" strike="noStrike" baseline="0" dirty="0">
                <a:solidFill>
                  <a:srgbClr val="000000"/>
                </a:solidFill>
                <a:latin typeface="Times New Roman" panose="02020603050405020304" pitchFamily="18" charset="0"/>
              </a:rPr>
              <a:t>Eleanor Siewert, Secretary Date Approved: 7/17/21 </a:t>
            </a:r>
            <a:endParaRPr lang="en-US" sz="2000" b="0" i="0" u="none" strike="noStrike" baseline="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0624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2968283" y="2010586"/>
            <a:ext cx="6668087" cy="923330"/>
          </a:xfrm>
          <a:prstGeom prst="rect">
            <a:avLst/>
          </a:prstGeom>
          <a:noFill/>
        </p:spPr>
        <p:txBody>
          <a:bodyPr wrap="square" rtlCol="0">
            <a:spAutoFit/>
          </a:bodyPr>
          <a:lstStyle/>
          <a:p>
            <a:r>
              <a:rPr lang="en-US" sz="5400" b="1" dirty="0">
                <a:solidFill>
                  <a:srgbClr val="C00000"/>
                </a:solidFill>
              </a:rPr>
              <a:t>PRESIDENT’S REPORT</a:t>
            </a:r>
          </a:p>
        </p:txBody>
      </p:sp>
    </p:spTree>
    <p:extLst>
      <p:ext uri="{BB962C8B-B14F-4D97-AF65-F5344CB8AC3E}">
        <p14:creationId xmlns:p14="http://schemas.microsoft.com/office/powerpoint/2010/main" val="93193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Year in Review</a:t>
            </a:r>
          </a:p>
        </p:txBody>
      </p:sp>
      <p:sp>
        <p:nvSpPr>
          <p:cNvPr id="5" name="Content Placeholder 4"/>
          <p:cNvSpPr>
            <a:spLocks noGrp="1"/>
          </p:cNvSpPr>
          <p:nvPr>
            <p:ph idx="1"/>
          </p:nvPr>
        </p:nvSpPr>
        <p:spPr>
          <a:xfrm>
            <a:off x="600973" y="1690688"/>
            <a:ext cx="10990053" cy="4351338"/>
          </a:xfrm>
        </p:spPr>
        <p:txBody>
          <a:bodyPr>
            <a:normAutofit/>
          </a:bodyPr>
          <a:lstStyle/>
          <a:p>
            <a:pPr marL="0" indent="0" algn="ctr">
              <a:buNone/>
            </a:pPr>
            <a:r>
              <a:rPr lang="en-US" sz="3200" b="1" dirty="0">
                <a:latin typeface="Bradley Hand ITC" panose="03070402050302030203" pitchFamily="66" charset="0"/>
              </a:rPr>
              <a:t>Showing Up for Each Other </a:t>
            </a:r>
          </a:p>
          <a:p>
            <a:pPr marL="0" indent="0" algn="ctr">
              <a:buNone/>
            </a:pPr>
            <a:r>
              <a:rPr lang="en-US" sz="2400" dirty="0">
                <a:latin typeface="+mj-lt"/>
              </a:rPr>
              <a:t>in support of WON’s mission to</a:t>
            </a:r>
          </a:p>
          <a:p>
            <a:pPr marL="0" indent="0">
              <a:buNone/>
            </a:pPr>
            <a:r>
              <a:rPr lang="en-US" sz="3600" b="1" dirty="0">
                <a:latin typeface="Bradley Hand ITC" panose="03070402050302030203" pitchFamily="66" charset="0"/>
              </a:rPr>
              <a:t>  Promote and support women leaders in the public sector</a:t>
            </a:r>
          </a:p>
        </p:txBody>
      </p:sp>
      <p:pic>
        <p:nvPicPr>
          <p:cNvPr id="8" name="Picture 7"/>
          <p:cNvPicPr>
            <a:picLocks noChangeAspect="1"/>
          </p:cNvPicPr>
          <p:nvPr/>
        </p:nvPicPr>
        <p:blipFill>
          <a:blip r:embed="rId2"/>
          <a:stretch>
            <a:fillRect/>
          </a:stretch>
        </p:blipFill>
        <p:spPr>
          <a:xfrm>
            <a:off x="455624" y="3580438"/>
            <a:ext cx="2722907" cy="1811971"/>
          </a:xfrm>
          <a:prstGeom prst="rect">
            <a:avLst/>
          </a:prstGeom>
        </p:spPr>
      </p:pic>
      <p:pic>
        <p:nvPicPr>
          <p:cNvPr id="9" name="Picture 8"/>
          <p:cNvPicPr>
            <a:picLocks noChangeAspect="1"/>
          </p:cNvPicPr>
          <p:nvPr/>
        </p:nvPicPr>
        <p:blipFill>
          <a:blip r:embed="rId3"/>
          <a:stretch>
            <a:fillRect/>
          </a:stretch>
        </p:blipFill>
        <p:spPr>
          <a:xfrm>
            <a:off x="9132609" y="4577656"/>
            <a:ext cx="2443038" cy="1629507"/>
          </a:xfrm>
          <a:prstGeom prst="rect">
            <a:avLst/>
          </a:prstGeom>
        </p:spPr>
      </p:pic>
      <p:pic>
        <p:nvPicPr>
          <p:cNvPr id="10" name="Picture 9"/>
          <p:cNvPicPr>
            <a:picLocks noChangeAspect="1"/>
          </p:cNvPicPr>
          <p:nvPr/>
        </p:nvPicPr>
        <p:blipFill>
          <a:blip r:embed="rId4"/>
          <a:stretch>
            <a:fillRect/>
          </a:stretch>
        </p:blipFill>
        <p:spPr>
          <a:xfrm>
            <a:off x="3241055" y="4499930"/>
            <a:ext cx="3224875" cy="1811970"/>
          </a:xfrm>
          <a:prstGeom prst="rect">
            <a:avLst/>
          </a:prstGeom>
        </p:spPr>
      </p:pic>
      <p:pic>
        <p:nvPicPr>
          <p:cNvPr id="12" name="Picture 11"/>
          <p:cNvPicPr>
            <a:picLocks noChangeAspect="1"/>
          </p:cNvPicPr>
          <p:nvPr/>
        </p:nvPicPr>
        <p:blipFill>
          <a:blip r:embed="rId5"/>
          <a:stretch>
            <a:fillRect/>
          </a:stretch>
        </p:blipFill>
        <p:spPr>
          <a:xfrm>
            <a:off x="6528455" y="3682478"/>
            <a:ext cx="2562896" cy="1709932"/>
          </a:xfrm>
          <a:prstGeom prst="rect">
            <a:avLst/>
          </a:prstGeom>
        </p:spPr>
      </p:pic>
      <p:sp>
        <p:nvSpPr>
          <p:cNvPr id="11" name="Footer Placeholder 4">
            <a:extLst>
              <a:ext uri="{FF2B5EF4-FFF2-40B4-BE49-F238E27FC236}">
                <a16:creationId xmlns:a16="http://schemas.microsoft.com/office/drawing/2014/main" id="{96FCD813-7F8C-DA14-77A8-460AE3BB4B9B}"/>
              </a:ext>
            </a:extLst>
          </p:cNvPr>
          <p:cNvSpPr>
            <a:spLocks noGrp="1"/>
          </p:cNvSpPr>
          <p:nvPr>
            <p:ph type="ftr" sz="quarter" idx="11"/>
          </p:nvPr>
        </p:nvSpPr>
        <p:spPr>
          <a:xfrm>
            <a:off x="0" y="6492875"/>
            <a:ext cx="12192000" cy="365125"/>
          </a:xfrm>
          <a:solidFill>
            <a:srgbClr val="C00000"/>
          </a:solidFill>
        </p:spPr>
        <p:txBody>
          <a:bodyPr/>
          <a:lstStyle/>
          <a:p>
            <a:r>
              <a:rPr lang="en-US" sz="1600" dirty="0">
                <a:solidFill>
                  <a:schemeClr val="bg1"/>
                </a:solidFill>
              </a:rPr>
              <a:t>Empowering leaders of today and mentoring leaders of tomorrow</a:t>
            </a:r>
          </a:p>
        </p:txBody>
      </p:sp>
    </p:spTree>
    <p:extLst>
      <p:ext uri="{BB962C8B-B14F-4D97-AF65-F5344CB8AC3E}">
        <p14:creationId xmlns:p14="http://schemas.microsoft.com/office/powerpoint/2010/main" val="134787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Focus Areas for 2021-22</a:t>
            </a:r>
          </a:p>
        </p:txBody>
      </p:sp>
      <p:sp>
        <p:nvSpPr>
          <p:cNvPr id="3" name="Content Placeholder 2"/>
          <p:cNvSpPr>
            <a:spLocks noGrp="1"/>
          </p:cNvSpPr>
          <p:nvPr>
            <p:ph idx="1"/>
          </p:nvPr>
        </p:nvSpPr>
        <p:spPr/>
        <p:txBody>
          <a:bodyPr>
            <a:normAutofit/>
          </a:bodyPr>
          <a:lstStyle/>
          <a:p>
            <a:endParaRPr lang="en-US" sz="3600" dirty="0"/>
          </a:p>
          <a:p>
            <a:r>
              <a:rPr lang="en-US" sz="3600" dirty="0"/>
              <a:t>Programming </a:t>
            </a:r>
          </a:p>
          <a:p>
            <a:r>
              <a:rPr lang="en-US" sz="3600" dirty="0"/>
              <a:t>Short Nuts and Bolts training</a:t>
            </a:r>
          </a:p>
          <a:p>
            <a:r>
              <a:rPr lang="en-US" sz="3600" dirty="0"/>
              <a:t>Leveraging partnerships</a:t>
            </a:r>
          </a:p>
          <a:p>
            <a:r>
              <a:rPr lang="en-US" sz="3600" dirty="0"/>
              <a:t>Implementation of Gateway to Leadership</a:t>
            </a:r>
          </a:p>
          <a:p>
            <a:r>
              <a:rPr lang="en-US" sz="3600" dirty="0"/>
              <a:t>Increasing WONF membership value</a:t>
            </a:r>
          </a:p>
          <a:p>
            <a:r>
              <a:rPr lang="en-US" sz="3600" dirty="0"/>
              <a:t>Planned mentoring initiative</a:t>
            </a:r>
          </a:p>
          <a:p>
            <a:endParaRPr lang="en-US" sz="3600" dirty="0"/>
          </a:p>
        </p:txBody>
      </p:sp>
      <p:pic>
        <p:nvPicPr>
          <p:cNvPr id="4" name="Picture 3" descr="Selective &lt;strong&gt;Focus&lt;/strong&gt; Photo of Magnifying Glass · Free Stock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6153" y="450805"/>
            <a:ext cx="2336698" cy="3505046"/>
          </a:xfrm>
          <a:prstGeom prst="rect">
            <a:avLst/>
          </a:prstGeom>
        </p:spPr>
      </p:pic>
      <p:sp>
        <p:nvSpPr>
          <p:cNvPr id="6" name="Footer Placeholder 4">
            <a:extLst>
              <a:ext uri="{FF2B5EF4-FFF2-40B4-BE49-F238E27FC236}">
                <a16:creationId xmlns:a16="http://schemas.microsoft.com/office/drawing/2014/main" id="{755BA4DE-A597-501A-6B4E-E497CBE8DD49}"/>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441612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Virtual Breakfast Programs</a:t>
            </a:r>
          </a:p>
        </p:txBody>
      </p:sp>
      <p:pic>
        <p:nvPicPr>
          <p:cNvPr id="4" name="Content Placeholder 3"/>
          <p:cNvPicPr>
            <a:picLocks noGrp="1" noChangeAspect="1"/>
          </p:cNvPicPr>
          <p:nvPr>
            <p:ph idx="1"/>
          </p:nvPr>
        </p:nvPicPr>
        <p:blipFill>
          <a:blip r:embed="rId2"/>
          <a:stretch>
            <a:fillRect/>
          </a:stretch>
        </p:blipFill>
        <p:spPr>
          <a:xfrm>
            <a:off x="539994" y="1511243"/>
            <a:ext cx="3124200" cy="2466975"/>
          </a:xfrm>
          <a:prstGeom prst="rect">
            <a:avLst/>
          </a:prstGeom>
        </p:spPr>
      </p:pic>
      <p:pic>
        <p:nvPicPr>
          <p:cNvPr id="5" name="Picture 4"/>
          <p:cNvPicPr>
            <a:picLocks noChangeAspect="1"/>
          </p:cNvPicPr>
          <p:nvPr/>
        </p:nvPicPr>
        <p:blipFill>
          <a:blip r:embed="rId3"/>
          <a:stretch>
            <a:fillRect/>
          </a:stretch>
        </p:blipFill>
        <p:spPr>
          <a:xfrm>
            <a:off x="663832" y="4427158"/>
            <a:ext cx="1554559" cy="1394356"/>
          </a:xfrm>
          <a:prstGeom prst="rect">
            <a:avLst/>
          </a:prstGeom>
        </p:spPr>
      </p:pic>
      <p:pic>
        <p:nvPicPr>
          <p:cNvPr id="6" name="Picture 5"/>
          <p:cNvPicPr>
            <a:picLocks noChangeAspect="1"/>
          </p:cNvPicPr>
          <p:nvPr/>
        </p:nvPicPr>
        <p:blipFill>
          <a:blip r:embed="rId4"/>
          <a:stretch>
            <a:fillRect/>
          </a:stretch>
        </p:blipFill>
        <p:spPr>
          <a:xfrm>
            <a:off x="2387721" y="4400557"/>
            <a:ext cx="1095416" cy="1369270"/>
          </a:xfrm>
          <a:prstGeom prst="rect">
            <a:avLst/>
          </a:prstGeom>
        </p:spPr>
      </p:pic>
      <p:pic>
        <p:nvPicPr>
          <p:cNvPr id="7" name="Picture 6"/>
          <p:cNvPicPr>
            <a:picLocks noChangeAspect="1"/>
          </p:cNvPicPr>
          <p:nvPr/>
        </p:nvPicPr>
        <p:blipFill>
          <a:blip r:embed="rId5"/>
          <a:stretch>
            <a:fillRect/>
          </a:stretch>
        </p:blipFill>
        <p:spPr>
          <a:xfrm>
            <a:off x="3962400" y="1406041"/>
            <a:ext cx="2543175" cy="3267075"/>
          </a:xfrm>
          <a:prstGeom prst="rect">
            <a:avLst/>
          </a:prstGeom>
        </p:spPr>
      </p:pic>
      <p:pic>
        <p:nvPicPr>
          <p:cNvPr id="8" name="Picture 7"/>
          <p:cNvPicPr>
            <a:picLocks noChangeAspect="1"/>
          </p:cNvPicPr>
          <p:nvPr/>
        </p:nvPicPr>
        <p:blipFill>
          <a:blip r:embed="rId6"/>
          <a:stretch>
            <a:fillRect/>
          </a:stretch>
        </p:blipFill>
        <p:spPr>
          <a:xfrm>
            <a:off x="4330125" y="4999677"/>
            <a:ext cx="1411942" cy="1540300"/>
          </a:xfrm>
          <a:prstGeom prst="rect">
            <a:avLst/>
          </a:prstGeom>
        </p:spPr>
      </p:pic>
      <p:pic>
        <p:nvPicPr>
          <p:cNvPr id="9" name="Picture 8"/>
          <p:cNvPicPr>
            <a:picLocks noChangeAspect="1"/>
          </p:cNvPicPr>
          <p:nvPr/>
        </p:nvPicPr>
        <p:blipFill>
          <a:blip r:embed="rId7"/>
          <a:stretch>
            <a:fillRect/>
          </a:stretch>
        </p:blipFill>
        <p:spPr>
          <a:xfrm>
            <a:off x="6788394" y="1406041"/>
            <a:ext cx="3571031" cy="2510329"/>
          </a:xfrm>
          <a:prstGeom prst="rect">
            <a:avLst/>
          </a:prstGeom>
        </p:spPr>
      </p:pic>
      <p:pic>
        <p:nvPicPr>
          <p:cNvPr id="10" name="Picture 9"/>
          <p:cNvPicPr>
            <a:picLocks noChangeAspect="1"/>
          </p:cNvPicPr>
          <p:nvPr/>
        </p:nvPicPr>
        <p:blipFill>
          <a:blip r:embed="rId8"/>
          <a:stretch>
            <a:fillRect/>
          </a:stretch>
        </p:blipFill>
        <p:spPr>
          <a:xfrm>
            <a:off x="6863606" y="4521548"/>
            <a:ext cx="1628775" cy="2038350"/>
          </a:xfrm>
          <a:prstGeom prst="rect">
            <a:avLst/>
          </a:prstGeom>
        </p:spPr>
      </p:pic>
      <p:sp>
        <p:nvSpPr>
          <p:cNvPr id="3" name="TextBox 2"/>
          <p:cNvSpPr txBox="1"/>
          <p:nvPr/>
        </p:nvSpPr>
        <p:spPr>
          <a:xfrm>
            <a:off x="1304853" y="4018022"/>
            <a:ext cx="2129108" cy="369332"/>
          </a:xfrm>
          <a:prstGeom prst="rect">
            <a:avLst/>
          </a:prstGeom>
          <a:noFill/>
        </p:spPr>
        <p:txBody>
          <a:bodyPr wrap="square" rtlCol="0">
            <a:spAutoFit/>
          </a:bodyPr>
          <a:lstStyle/>
          <a:p>
            <a:r>
              <a:rPr lang="en-US" b="1" dirty="0"/>
              <a:t>Sept 17, 2022</a:t>
            </a:r>
          </a:p>
        </p:txBody>
      </p:sp>
      <p:sp>
        <p:nvSpPr>
          <p:cNvPr id="11" name="TextBox 10"/>
          <p:cNvSpPr txBox="1"/>
          <p:nvPr/>
        </p:nvSpPr>
        <p:spPr>
          <a:xfrm>
            <a:off x="4330125" y="4611509"/>
            <a:ext cx="1695219" cy="369332"/>
          </a:xfrm>
          <a:prstGeom prst="rect">
            <a:avLst/>
          </a:prstGeom>
          <a:noFill/>
        </p:spPr>
        <p:txBody>
          <a:bodyPr wrap="square" rtlCol="0">
            <a:spAutoFit/>
          </a:bodyPr>
          <a:lstStyle/>
          <a:p>
            <a:r>
              <a:rPr lang="en-US" b="1" dirty="0"/>
              <a:t>Jan 21, 2022</a:t>
            </a:r>
          </a:p>
        </p:txBody>
      </p:sp>
      <p:sp>
        <p:nvSpPr>
          <p:cNvPr id="12" name="TextBox 11"/>
          <p:cNvSpPr txBox="1"/>
          <p:nvPr/>
        </p:nvSpPr>
        <p:spPr>
          <a:xfrm>
            <a:off x="7852042" y="3948214"/>
            <a:ext cx="2088372" cy="369332"/>
          </a:xfrm>
          <a:prstGeom prst="rect">
            <a:avLst/>
          </a:prstGeom>
          <a:noFill/>
        </p:spPr>
        <p:txBody>
          <a:bodyPr wrap="square" rtlCol="0">
            <a:spAutoFit/>
          </a:bodyPr>
          <a:lstStyle/>
          <a:p>
            <a:r>
              <a:rPr lang="en-US" b="1" dirty="0"/>
              <a:t>March 25, 2022</a:t>
            </a:r>
          </a:p>
        </p:txBody>
      </p:sp>
      <p:sp>
        <p:nvSpPr>
          <p:cNvPr id="13" name="TextBox 12"/>
          <p:cNvSpPr txBox="1"/>
          <p:nvPr/>
        </p:nvSpPr>
        <p:spPr>
          <a:xfrm>
            <a:off x="8896228" y="4796175"/>
            <a:ext cx="2318446" cy="1200329"/>
          </a:xfrm>
          <a:prstGeom prst="rect">
            <a:avLst/>
          </a:prstGeom>
          <a:noFill/>
        </p:spPr>
        <p:txBody>
          <a:bodyPr wrap="square" rtlCol="0">
            <a:spAutoFit/>
          </a:bodyPr>
          <a:lstStyle/>
          <a:p>
            <a:pPr algn="ctr"/>
            <a:r>
              <a:rPr lang="en-US" b="1" dirty="0"/>
              <a:t>BONUS BREAKFAST</a:t>
            </a:r>
          </a:p>
          <a:p>
            <a:pPr algn="ctr"/>
            <a:r>
              <a:rPr lang="en-US" b="1" dirty="0"/>
              <a:t>April 29, 2022</a:t>
            </a:r>
          </a:p>
          <a:p>
            <a:pPr algn="ctr"/>
            <a:r>
              <a:rPr lang="en-US" b="1" dirty="0"/>
              <a:t>Journey to Leadership</a:t>
            </a:r>
          </a:p>
          <a:p>
            <a:r>
              <a:rPr lang="en-US" dirty="0"/>
              <a:t>Dr. </a:t>
            </a:r>
            <a:r>
              <a:rPr lang="en-US" dirty="0" err="1"/>
              <a:t>Embekka</a:t>
            </a:r>
            <a:r>
              <a:rPr lang="en-US" dirty="0"/>
              <a:t> Roberson</a:t>
            </a:r>
          </a:p>
        </p:txBody>
      </p:sp>
      <p:sp>
        <p:nvSpPr>
          <p:cNvPr id="14" name="TextBox 13"/>
          <p:cNvSpPr txBox="1"/>
          <p:nvPr/>
        </p:nvSpPr>
        <p:spPr>
          <a:xfrm>
            <a:off x="418853" y="5809631"/>
            <a:ext cx="3350835" cy="338554"/>
          </a:xfrm>
          <a:prstGeom prst="rect">
            <a:avLst/>
          </a:prstGeom>
          <a:noFill/>
        </p:spPr>
        <p:txBody>
          <a:bodyPr wrap="square" rtlCol="0">
            <a:spAutoFit/>
          </a:bodyPr>
          <a:lstStyle/>
          <a:p>
            <a:r>
              <a:rPr lang="en-US" sz="1600" dirty="0"/>
              <a:t>    </a:t>
            </a:r>
            <a:r>
              <a:rPr lang="en-US" sz="1600" b="1" dirty="0"/>
              <a:t>Dr. Michael Rice       Shirley Bryant</a:t>
            </a:r>
          </a:p>
        </p:txBody>
      </p:sp>
      <p:sp>
        <p:nvSpPr>
          <p:cNvPr id="16" name="Footer Placeholder 4">
            <a:extLst>
              <a:ext uri="{FF2B5EF4-FFF2-40B4-BE49-F238E27FC236}">
                <a16:creationId xmlns:a16="http://schemas.microsoft.com/office/drawing/2014/main" id="{33860607-6200-446E-A4EE-D274B2CD710D}"/>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1461539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Support and Encouragement</a:t>
            </a:r>
          </a:p>
        </p:txBody>
      </p:sp>
      <p:sp>
        <p:nvSpPr>
          <p:cNvPr id="8" name="TextBox 7"/>
          <p:cNvSpPr txBox="1"/>
          <p:nvPr/>
        </p:nvSpPr>
        <p:spPr>
          <a:xfrm>
            <a:off x="2646282" y="6369581"/>
            <a:ext cx="1495065" cy="369332"/>
          </a:xfrm>
          <a:prstGeom prst="rect">
            <a:avLst/>
          </a:prstGeom>
          <a:noFill/>
        </p:spPr>
        <p:txBody>
          <a:bodyPr wrap="square" rtlCol="0">
            <a:spAutoFit/>
          </a:bodyPr>
          <a:lstStyle/>
          <a:p>
            <a:r>
              <a:rPr lang="en-US" b="1" dirty="0"/>
              <a:t>Jan 6, 2022</a:t>
            </a:r>
          </a:p>
        </p:txBody>
      </p:sp>
      <p:pic>
        <p:nvPicPr>
          <p:cNvPr id="3" name="Picture 2"/>
          <p:cNvPicPr>
            <a:picLocks noChangeAspect="1"/>
          </p:cNvPicPr>
          <p:nvPr/>
        </p:nvPicPr>
        <p:blipFill>
          <a:blip r:embed="rId2"/>
          <a:stretch>
            <a:fillRect/>
          </a:stretch>
        </p:blipFill>
        <p:spPr>
          <a:xfrm>
            <a:off x="6482039" y="4410608"/>
            <a:ext cx="4095750" cy="2057400"/>
          </a:xfrm>
          <a:prstGeom prst="rect">
            <a:avLst/>
          </a:prstGeom>
        </p:spPr>
      </p:pic>
      <p:pic>
        <p:nvPicPr>
          <p:cNvPr id="4" name="Picture 3"/>
          <p:cNvPicPr>
            <a:picLocks noChangeAspect="1"/>
          </p:cNvPicPr>
          <p:nvPr/>
        </p:nvPicPr>
        <p:blipFill>
          <a:blip r:embed="rId3"/>
          <a:stretch>
            <a:fillRect/>
          </a:stretch>
        </p:blipFill>
        <p:spPr>
          <a:xfrm>
            <a:off x="1004843" y="4197914"/>
            <a:ext cx="4418754" cy="2165189"/>
          </a:xfrm>
          <a:prstGeom prst="rect">
            <a:avLst/>
          </a:prstGeom>
        </p:spPr>
      </p:pic>
      <p:pic>
        <p:nvPicPr>
          <p:cNvPr id="10" name="Content Placeholder 9"/>
          <p:cNvPicPr>
            <a:picLocks noGrp="1" noChangeAspect="1"/>
          </p:cNvPicPr>
          <p:nvPr>
            <p:ph idx="1"/>
          </p:nvPr>
        </p:nvPicPr>
        <p:blipFill>
          <a:blip r:embed="rId4"/>
          <a:stretch>
            <a:fillRect/>
          </a:stretch>
        </p:blipFill>
        <p:spPr>
          <a:xfrm>
            <a:off x="6255282" y="1427707"/>
            <a:ext cx="4381500" cy="2466975"/>
          </a:xfrm>
          <a:prstGeom prst="rect">
            <a:avLst/>
          </a:prstGeom>
        </p:spPr>
      </p:pic>
      <p:sp>
        <p:nvSpPr>
          <p:cNvPr id="11" name="TextBox 10"/>
          <p:cNvSpPr txBox="1"/>
          <p:nvPr/>
        </p:nvSpPr>
        <p:spPr>
          <a:xfrm>
            <a:off x="6096000" y="3894682"/>
            <a:ext cx="5067546" cy="369332"/>
          </a:xfrm>
          <a:prstGeom prst="rect">
            <a:avLst/>
          </a:prstGeom>
          <a:noFill/>
        </p:spPr>
        <p:txBody>
          <a:bodyPr wrap="square" rtlCol="0">
            <a:spAutoFit/>
          </a:bodyPr>
          <a:lstStyle/>
          <a:p>
            <a:r>
              <a:rPr lang="en-US" b="1" dirty="0"/>
              <a:t>Creating and Sustaining Consensus – Dec 2, 2022</a:t>
            </a:r>
          </a:p>
        </p:txBody>
      </p:sp>
      <p:pic>
        <p:nvPicPr>
          <p:cNvPr id="12" name="Picture 11"/>
          <p:cNvPicPr>
            <a:picLocks noChangeAspect="1"/>
          </p:cNvPicPr>
          <p:nvPr/>
        </p:nvPicPr>
        <p:blipFill>
          <a:blip r:embed="rId5"/>
          <a:stretch>
            <a:fillRect/>
          </a:stretch>
        </p:blipFill>
        <p:spPr>
          <a:xfrm>
            <a:off x="2498798" y="1480323"/>
            <a:ext cx="2549768" cy="2526447"/>
          </a:xfrm>
          <a:prstGeom prst="rect">
            <a:avLst/>
          </a:prstGeom>
        </p:spPr>
      </p:pic>
      <p:sp>
        <p:nvSpPr>
          <p:cNvPr id="14" name="TextBox 13"/>
          <p:cNvSpPr txBox="1"/>
          <p:nvPr/>
        </p:nvSpPr>
        <p:spPr>
          <a:xfrm>
            <a:off x="838200" y="1840058"/>
            <a:ext cx="1557114" cy="1477328"/>
          </a:xfrm>
          <a:prstGeom prst="rect">
            <a:avLst/>
          </a:prstGeom>
          <a:noFill/>
        </p:spPr>
        <p:txBody>
          <a:bodyPr wrap="square" rtlCol="0">
            <a:spAutoFit/>
          </a:bodyPr>
          <a:lstStyle/>
          <a:p>
            <a:pPr algn="ctr"/>
            <a:r>
              <a:rPr lang="en-US" b="1" dirty="0"/>
              <a:t>Celebrating Courageous Women     Who Ran    Nov 10, 2022</a:t>
            </a:r>
          </a:p>
        </p:txBody>
      </p:sp>
      <p:sp>
        <p:nvSpPr>
          <p:cNvPr id="13" name="Footer Placeholder 4">
            <a:extLst>
              <a:ext uri="{FF2B5EF4-FFF2-40B4-BE49-F238E27FC236}">
                <a16:creationId xmlns:a16="http://schemas.microsoft.com/office/drawing/2014/main" id="{485AFF19-53DF-67BA-F9E6-672C12A104A0}"/>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220640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69951"/>
            <a:ext cx="10515600" cy="1325563"/>
          </a:xfrm>
        </p:spPr>
        <p:txBody>
          <a:bodyPr>
            <a:normAutofit fontScale="90000"/>
          </a:bodyPr>
          <a:lstStyle/>
          <a:p>
            <a:pPr algn="ctr"/>
            <a:r>
              <a:rPr lang="en-US" b="1" dirty="0"/>
              <a:t>Leveraging Partnerships</a:t>
            </a:r>
            <a:br>
              <a:rPr lang="en-US" b="1" dirty="0"/>
            </a:br>
            <a:r>
              <a:rPr lang="en-US" b="1" dirty="0">
                <a:solidFill>
                  <a:srgbClr val="C00000"/>
                </a:solidFill>
              </a:rPr>
              <a:t>Collaborative Project with MWC</a:t>
            </a:r>
            <a:br>
              <a:rPr lang="en-US" b="1" dirty="0">
                <a:solidFill>
                  <a:srgbClr val="C00000"/>
                </a:solidFill>
              </a:rPr>
            </a:br>
            <a:r>
              <a:rPr lang="en-US" b="1" i="1" dirty="0">
                <a:solidFill>
                  <a:srgbClr val="C00000"/>
                </a:solidFill>
              </a:rPr>
              <a:t>Michigan Appointments Database</a:t>
            </a:r>
            <a:br>
              <a:rPr lang="en-US" sz="4400" b="1" dirty="0"/>
            </a:br>
            <a:endParaRPr lang="en-US" b="1" dirty="0"/>
          </a:p>
        </p:txBody>
      </p:sp>
      <p:pic>
        <p:nvPicPr>
          <p:cNvPr id="3" name="Picture 2"/>
          <p:cNvPicPr>
            <a:picLocks noChangeAspect="1"/>
          </p:cNvPicPr>
          <p:nvPr/>
        </p:nvPicPr>
        <p:blipFill>
          <a:blip r:embed="rId3"/>
          <a:stretch>
            <a:fillRect/>
          </a:stretch>
        </p:blipFill>
        <p:spPr>
          <a:xfrm>
            <a:off x="140678" y="4803216"/>
            <a:ext cx="2841673" cy="1689659"/>
          </a:xfrm>
          <a:prstGeom prst="rect">
            <a:avLst/>
          </a:prstGeom>
        </p:spPr>
      </p:pic>
      <p:sp>
        <p:nvSpPr>
          <p:cNvPr id="5" name="Content Placeholder 4"/>
          <p:cNvSpPr>
            <a:spLocks noGrp="1"/>
          </p:cNvSpPr>
          <p:nvPr>
            <p:ph idx="1"/>
          </p:nvPr>
        </p:nvSpPr>
        <p:spPr>
          <a:xfrm>
            <a:off x="1158826" y="1636711"/>
            <a:ext cx="10515600" cy="4351338"/>
          </a:xfrm>
        </p:spPr>
        <p:txBody>
          <a:bodyPr/>
          <a:lstStyle/>
          <a:p>
            <a:endParaRPr lang="en-US" sz="2800" b="1" dirty="0"/>
          </a:p>
          <a:p>
            <a:pPr marL="914400" lvl="2" indent="0" algn="ctr">
              <a:buNone/>
            </a:pPr>
            <a:r>
              <a:rPr lang="en-US" sz="3200" i="1" dirty="0"/>
              <a:t>Goal is to increase the number of women in appointed positions, on boards and commissions</a:t>
            </a:r>
            <a:endParaRPr lang="en-US" i="1" dirty="0"/>
          </a:p>
          <a:p>
            <a:r>
              <a:rPr lang="en-US" sz="2800" b="1" dirty="0"/>
              <a:t>Features a match system based on select criteria</a:t>
            </a:r>
          </a:p>
          <a:p>
            <a:r>
              <a:rPr lang="en-US" sz="2800" b="1" dirty="0"/>
              <a:t>WONF will market to women</a:t>
            </a:r>
          </a:p>
          <a:p>
            <a:r>
              <a:rPr lang="en-US" sz="2800" b="1" dirty="0"/>
              <a:t>Utilized by state and local governments</a:t>
            </a:r>
          </a:p>
          <a:p>
            <a:r>
              <a:rPr lang="en-US" b="1" dirty="0"/>
              <a:t>Currently pitching to potential funders and database hosts</a:t>
            </a:r>
            <a:endParaRPr lang="en-US" sz="2800" b="1" dirty="0"/>
          </a:p>
          <a:p>
            <a:endParaRPr lang="en-US" sz="2800" b="1" dirty="0"/>
          </a:p>
          <a:p>
            <a:endParaRPr lang="en-US" dirty="0"/>
          </a:p>
        </p:txBody>
      </p:sp>
      <p:sp>
        <p:nvSpPr>
          <p:cNvPr id="6" name="Footer Placeholder 4">
            <a:extLst>
              <a:ext uri="{FF2B5EF4-FFF2-40B4-BE49-F238E27FC236}">
                <a16:creationId xmlns:a16="http://schemas.microsoft.com/office/drawing/2014/main" id="{08E890D7-3A98-D56A-41D2-A0518A65578B}"/>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pic>
        <p:nvPicPr>
          <p:cNvPr id="7" name="Picture 6">
            <a:extLst>
              <a:ext uri="{FF2B5EF4-FFF2-40B4-BE49-F238E27FC236}">
                <a16:creationId xmlns:a16="http://schemas.microsoft.com/office/drawing/2014/main" id="{782F515F-A49A-09F3-79B3-32357FB8FDC7}"/>
              </a:ext>
            </a:extLst>
          </p:cNvPr>
          <p:cNvPicPr>
            <a:picLocks noChangeAspect="1"/>
          </p:cNvPicPr>
          <p:nvPr/>
        </p:nvPicPr>
        <p:blipFill>
          <a:blip r:embed="rId4"/>
          <a:stretch>
            <a:fillRect/>
          </a:stretch>
        </p:blipFill>
        <p:spPr>
          <a:xfrm>
            <a:off x="9778777" y="112068"/>
            <a:ext cx="2216275" cy="756572"/>
          </a:xfrm>
          <a:prstGeom prst="rect">
            <a:avLst/>
          </a:prstGeom>
        </p:spPr>
      </p:pic>
    </p:spTree>
    <p:extLst>
      <p:ext uri="{BB962C8B-B14F-4D97-AF65-F5344CB8AC3E}">
        <p14:creationId xmlns:p14="http://schemas.microsoft.com/office/powerpoint/2010/main" val="3026528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Another Way to Engage in Public Leadership</a:t>
            </a:r>
          </a:p>
        </p:txBody>
      </p:sp>
      <p:sp>
        <p:nvSpPr>
          <p:cNvPr id="6" name="Content Placeholder 5"/>
          <p:cNvSpPr>
            <a:spLocks noGrp="1"/>
          </p:cNvSpPr>
          <p:nvPr>
            <p:ph sz="half" idx="1"/>
          </p:nvPr>
        </p:nvSpPr>
        <p:spPr>
          <a:xfrm>
            <a:off x="572494" y="1825625"/>
            <a:ext cx="5303520" cy="4351338"/>
          </a:xfrm>
        </p:spPr>
        <p:txBody>
          <a:bodyPr>
            <a:normAutofit/>
          </a:bodyPr>
          <a:lstStyle/>
          <a:p>
            <a:pPr lvl="1"/>
            <a:endParaRPr lang="en-US" dirty="0"/>
          </a:p>
          <a:p>
            <a:pPr lvl="1"/>
            <a:endParaRPr lang="en-US" dirty="0"/>
          </a:p>
          <a:p>
            <a:pPr lvl="1"/>
            <a:endParaRPr lang="en-US" dirty="0"/>
          </a:p>
          <a:p>
            <a:pPr marL="457200" lvl="1" indent="0" algn="ctr">
              <a:buNone/>
            </a:pPr>
            <a:r>
              <a:rPr lang="en-US" dirty="0"/>
              <a:t>Enables women to obtain appointed positions in various public sectors</a:t>
            </a:r>
          </a:p>
          <a:p>
            <a:endParaRPr lang="en-US" dirty="0"/>
          </a:p>
          <a:p>
            <a:pPr marL="0" indent="0">
              <a:buNone/>
            </a:pPr>
            <a:r>
              <a:rPr lang="en-US" dirty="0"/>
              <a:t>Appointments</a:t>
            </a:r>
          </a:p>
          <a:p>
            <a:pPr lvl="1"/>
            <a:r>
              <a:rPr lang="en-US" dirty="0"/>
              <a:t>State – posted with support of Michigan </a:t>
            </a:r>
            <a:r>
              <a:rPr lang="en-US"/>
              <a:t>Women’s Commission</a:t>
            </a:r>
            <a:endParaRPr lang="en-US" dirty="0"/>
          </a:p>
          <a:p>
            <a:pPr lvl="1"/>
            <a:r>
              <a:rPr lang="en-US" dirty="0"/>
              <a:t>Local – being assembled</a:t>
            </a:r>
          </a:p>
          <a:p>
            <a:endParaRPr lang="en-US" dirty="0"/>
          </a:p>
          <a:p>
            <a:endParaRPr lang="en-US" dirty="0"/>
          </a:p>
        </p:txBody>
      </p:sp>
      <p:pic>
        <p:nvPicPr>
          <p:cNvPr id="8" name="Content Placeholder 7"/>
          <p:cNvPicPr>
            <a:picLocks noGrp="1" noChangeAspect="1"/>
          </p:cNvPicPr>
          <p:nvPr>
            <p:ph sz="half" idx="2"/>
          </p:nvPr>
        </p:nvPicPr>
        <p:blipFill>
          <a:blip r:embed="rId2"/>
          <a:stretch>
            <a:fillRect/>
          </a:stretch>
        </p:blipFill>
        <p:spPr>
          <a:xfrm>
            <a:off x="6409098" y="1825625"/>
            <a:ext cx="4694331" cy="4338886"/>
          </a:xfrm>
          <a:prstGeom prst="rect">
            <a:avLst/>
          </a:prstGeom>
        </p:spPr>
      </p:pic>
      <p:pic>
        <p:nvPicPr>
          <p:cNvPr id="3" name="Picture 2"/>
          <p:cNvPicPr>
            <a:picLocks noChangeAspect="1"/>
          </p:cNvPicPr>
          <p:nvPr/>
        </p:nvPicPr>
        <p:blipFill>
          <a:blip r:embed="rId3"/>
          <a:stretch>
            <a:fillRect/>
          </a:stretch>
        </p:blipFill>
        <p:spPr>
          <a:xfrm>
            <a:off x="2138902" y="1579371"/>
            <a:ext cx="2393341" cy="1412450"/>
          </a:xfrm>
          <a:prstGeom prst="rect">
            <a:avLst/>
          </a:prstGeom>
        </p:spPr>
      </p:pic>
      <p:sp>
        <p:nvSpPr>
          <p:cNvPr id="7" name="Footer Placeholder 4">
            <a:extLst>
              <a:ext uri="{FF2B5EF4-FFF2-40B4-BE49-F238E27FC236}">
                <a16:creationId xmlns:a16="http://schemas.microsoft.com/office/drawing/2014/main" id="{5266C05F-A75D-1737-5525-C69268902B96}"/>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3730898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Increased Membership Value</a:t>
            </a:r>
          </a:p>
        </p:txBody>
      </p:sp>
      <p:sp>
        <p:nvSpPr>
          <p:cNvPr id="12" name="Content Placeholder 11"/>
          <p:cNvSpPr>
            <a:spLocks noGrp="1"/>
          </p:cNvSpPr>
          <p:nvPr>
            <p:ph idx="1"/>
          </p:nvPr>
        </p:nvSpPr>
        <p:spPr>
          <a:xfrm>
            <a:off x="838199" y="1825625"/>
            <a:ext cx="10653743" cy="4351338"/>
          </a:xfrm>
        </p:spPr>
        <p:txBody>
          <a:bodyPr>
            <a:normAutofit lnSpcReduction="10000"/>
          </a:bodyPr>
          <a:lstStyle/>
          <a:p>
            <a:r>
              <a:rPr lang="en-US" dirty="0"/>
              <a:t>Offering more programs, mini trainings and celebrations</a:t>
            </a:r>
          </a:p>
          <a:p>
            <a:r>
              <a:rPr lang="en-US" dirty="0"/>
              <a:t>Highlighting appointment opportunities at state and local level</a:t>
            </a:r>
          </a:p>
          <a:p>
            <a:r>
              <a:rPr lang="en-US" dirty="0"/>
              <a:t>Leveraging our website for easier membership service</a:t>
            </a:r>
          </a:p>
          <a:p>
            <a:pPr lvl="1"/>
            <a:r>
              <a:rPr lang="en-US" dirty="0"/>
              <a:t>Dues payment and renewal</a:t>
            </a:r>
          </a:p>
          <a:p>
            <a:pPr lvl="1"/>
            <a:r>
              <a:rPr lang="en-US" dirty="0"/>
              <a:t>Event registration</a:t>
            </a:r>
          </a:p>
          <a:p>
            <a:pPr lvl="1"/>
            <a:r>
              <a:rPr lang="en-US" dirty="0"/>
              <a:t>Giving Tuesday donations</a:t>
            </a:r>
          </a:p>
          <a:p>
            <a:pPr lvl="1"/>
            <a:r>
              <a:rPr lang="en-US" dirty="0"/>
              <a:t>Communication</a:t>
            </a:r>
          </a:p>
          <a:p>
            <a:pPr lvl="1"/>
            <a:r>
              <a:rPr lang="en-US" dirty="0"/>
              <a:t>Member directory</a:t>
            </a:r>
          </a:p>
          <a:p>
            <a:r>
              <a:rPr lang="en-US" dirty="0"/>
              <a:t>Increasing behind the scenes organizational professionalism</a:t>
            </a:r>
          </a:p>
          <a:p>
            <a:pPr lvl="1"/>
            <a:r>
              <a:rPr lang="en-US" dirty="0"/>
              <a:t>Board orientation, conflict of interest statement</a:t>
            </a:r>
          </a:p>
          <a:p>
            <a:pPr lvl="1"/>
            <a:r>
              <a:rPr lang="en-US" dirty="0"/>
              <a:t>Committee planning structure</a:t>
            </a:r>
          </a:p>
          <a:p>
            <a:pPr marL="457200" lvl="1" indent="0">
              <a:buNone/>
            </a:pPr>
            <a:endParaRPr lang="en-US" dirty="0"/>
          </a:p>
        </p:txBody>
      </p:sp>
      <p:pic>
        <p:nvPicPr>
          <p:cNvPr id="14" name="Picture 13"/>
          <p:cNvPicPr>
            <a:picLocks noChangeAspect="1"/>
          </p:cNvPicPr>
          <p:nvPr/>
        </p:nvPicPr>
        <p:blipFill>
          <a:blip r:embed="rId2"/>
          <a:stretch>
            <a:fillRect/>
          </a:stretch>
        </p:blipFill>
        <p:spPr>
          <a:xfrm>
            <a:off x="5834461" y="3196046"/>
            <a:ext cx="3067786" cy="1724354"/>
          </a:xfrm>
          <a:prstGeom prst="rect">
            <a:avLst/>
          </a:prstGeom>
        </p:spPr>
      </p:pic>
      <p:sp>
        <p:nvSpPr>
          <p:cNvPr id="6" name="Footer Placeholder 4">
            <a:extLst>
              <a:ext uri="{FF2B5EF4-FFF2-40B4-BE49-F238E27FC236}">
                <a16:creationId xmlns:a16="http://schemas.microsoft.com/office/drawing/2014/main" id="{79003E85-091B-B6D8-4B65-FA7F76D361D4}"/>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112739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p>
        </p:txBody>
      </p:sp>
      <p:sp>
        <p:nvSpPr>
          <p:cNvPr id="3" name="Content Placeholder 2"/>
          <p:cNvSpPr>
            <a:spLocks noGrp="1"/>
          </p:cNvSpPr>
          <p:nvPr>
            <p:ph idx="1"/>
          </p:nvPr>
        </p:nvSpPr>
        <p:spPr>
          <a:xfrm>
            <a:off x="751936" y="1690688"/>
            <a:ext cx="10515600" cy="4351338"/>
          </a:xfrm>
        </p:spPr>
        <p:txBody>
          <a:bodyPr>
            <a:normAutofit lnSpcReduction="10000"/>
          </a:bodyPr>
          <a:lstStyle/>
          <a:p>
            <a:r>
              <a:rPr lang="en-US" dirty="0"/>
              <a:t>Welcome/ Call to Order</a:t>
            </a:r>
          </a:p>
          <a:p>
            <a:r>
              <a:rPr lang="en-US" dirty="0"/>
              <a:t>Adoption of Annual Meeting Rules</a:t>
            </a:r>
          </a:p>
          <a:p>
            <a:r>
              <a:rPr lang="en-US" dirty="0"/>
              <a:t>Approval of 2021 Annual Meeting Minutes</a:t>
            </a:r>
          </a:p>
          <a:p>
            <a:r>
              <a:rPr lang="en-US" dirty="0"/>
              <a:t>President’s Report</a:t>
            </a:r>
          </a:p>
          <a:p>
            <a:r>
              <a:rPr lang="en-US" dirty="0"/>
              <a:t>Report of the Treasurer &amp; Budget Adoption</a:t>
            </a:r>
          </a:p>
          <a:p>
            <a:r>
              <a:rPr lang="en-US" dirty="0"/>
              <a:t>Report of the Nominating Committee </a:t>
            </a:r>
          </a:p>
          <a:p>
            <a:r>
              <a:rPr lang="en-US" dirty="0"/>
              <a:t>Election</a:t>
            </a:r>
          </a:p>
          <a:p>
            <a:r>
              <a:rPr lang="en-US" dirty="0"/>
              <a:t>Networking</a:t>
            </a:r>
          </a:p>
          <a:p>
            <a:r>
              <a:rPr lang="en-US" dirty="0"/>
              <a:t>Adjourn</a:t>
            </a:r>
          </a:p>
          <a:p>
            <a:pPr lvl="1"/>
            <a:endParaRPr lang="en-US" dirty="0"/>
          </a:p>
          <a:p>
            <a:pPr lvl="1"/>
            <a:endParaRPr lang="en-US" dirty="0"/>
          </a:p>
        </p:txBody>
      </p:sp>
      <p:pic>
        <p:nvPicPr>
          <p:cNvPr id="4" name="Picture 3" descr="&lt;strong&gt;Annual Meeting&lt;/strong&gt; of the Members Today | IIBE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2927" y="1158168"/>
            <a:ext cx="4262007" cy="2841338"/>
          </a:xfrm>
          <a:prstGeom prst="rect">
            <a:avLst/>
          </a:prstGeom>
        </p:spPr>
      </p:pic>
      <p:sp>
        <p:nvSpPr>
          <p:cNvPr id="5" name="Footer Placeholder 4">
            <a:extLst>
              <a:ext uri="{FF2B5EF4-FFF2-40B4-BE49-F238E27FC236}">
                <a16:creationId xmlns:a16="http://schemas.microsoft.com/office/drawing/2014/main" id="{99F8DB82-9206-C109-6D5F-F2A971ACDAB3}"/>
              </a:ext>
            </a:extLst>
          </p:cNvPr>
          <p:cNvSpPr>
            <a:spLocks noGrp="1"/>
          </p:cNvSpPr>
          <p:nvPr>
            <p:ph type="ftr" sz="quarter" idx="11"/>
          </p:nvPr>
        </p:nvSpPr>
        <p:spPr>
          <a:xfrm>
            <a:off x="0" y="6492875"/>
            <a:ext cx="12192000" cy="365125"/>
          </a:xfrm>
          <a:solidFill>
            <a:srgbClr val="C00000"/>
          </a:solidFill>
        </p:spPr>
        <p:txBody>
          <a:bodyPr/>
          <a:lstStyle/>
          <a:p>
            <a:r>
              <a:rPr lang="en-US" sz="1600" dirty="0">
                <a:solidFill>
                  <a:schemeClr val="bg1"/>
                </a:solidFill>
              </a:rPr>
              <a:t>Empowering leaders of today and mentoring leaders of tomorrow</a:t>
            </a:r>
          </a:p>
        </p:txBody>
      </p:sp>
    </p:spTree>
    <p:extLst>
      <p:ext uri="{BB962C8B-B14F-4D97-AF65-F5344CB8AC3E}">
        <p14:creationId xmlns:p14="http://schemas.microsoft.com/office/powerpoint/2010/main" val="418386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Transition to New Administrator</a:t>
            </a:r>
          </a:p>
        </p:txBody>
      </p:sp>
      <p:pic>
        <p:nvPicPr>
          <p:cNvPr id="4" name="Content Placeholder 3"/>
          <p:cNvPicPr>
            <a:picLocks noGrp="1" noChangeAspect="1"/>
          </p:cNvPicPr>
          <p:nvPr>
            <p:ph idx="1"/>
          </p:nvPr>
        </p:nvPicPr>
        <p:blipFill>
          <a:blip r:embed="rId2"/>
          <a:stretch>
            <a:fillRect/>
          </a:stretch>
        </p:blipFill>
        <p:spPr>
          <a:xfrm>
            <a:off x="6518787" y="2078433"/>
            <a:ext cx="2915141" cy="3158070"/>
          </a:xfrm>
          <a:prstGeom prst="rect">
            <a:avLst/>
          </a:prstGeom>
        </p:spPr>
      </p:pic>
      <p:pic>
        <p:nvPicPr>
          <p:cNvPr id="5" name="Picture 4"/>
          <p:cNvPicPr>
            <a:picLocks noChangeAspect="1"/>
          </p:cNvPicPr>
          <p:nvPr/>
        </p:nvPicPr>
        <p:blipFill>
          <a:blip r:embed="rId3"/>
          <a:stretch>
            <a:fillRect/>
          </a:stretch>
        </p:blipFill>
        <p:spPr>
          <a:xfrm>
            <a:off x="1622620" y="2023292"/>
            <a:ext cx="2630815" cy="3213210"/>
          </a:xfrm>
          <a:prstGeom prst="rect">
            <a:avLst/>
          </a:prstGeom>
        </p:spPr>
      </p:pic>
      <p:sp>
        <p:nvSpPr>
          <p:cNvPr id="6" name="TextBox 5"/>
          <p:cNvSpPr txBox="1"/>
          <p:nvPr/>
        </p:nvSpPr>
        <p:spPr>
          <a:xfrm>
            <a:off x="1840599" y="5498198"/>
            <a:ext cx="3639902" cy="461665"/>
          </a:xfrm>
          <a:prstGeom prst="rect">
            <a:avLst/>
          </a:prstGeom>
          <a:noFill/>
        </p:spPr>
        <p:txBody>
          <a:bodyPr wrap="square" rtlCol="0">
            <a:spAutoFit/>
          </a:bodyPr>
          <a:lstStyle/>
          <a:p>
            <a:r>
              <a:rPr lang="en-US" sz="2400" b="1" dirty="0"/>
              <a:t>Monique Magee</a:t>
            </a:r>
          </a:p>
        </p:txBody>
      </p:sp>
      <p:sp>
        <p:nvSpPr>
          <p:cNvPr id="7" name="TextBox 6"/>
          <p:cNvSpPr txBox="1"/>
          <p:nvPr/>
        </p:nvSpPr>
        <p:spPr>
          <a:xfrm>
            <a:off x="6755621" y="5498198"/>
            <a:ext cx="2678307" cy="461665"/>
          </a:xfrm>
          <a:prstGeom prst="rect">
            <a:avLst/>
          </a:prstGeom>
          <a:noFill/>
        </p:spPr>
        <p:txBody>
          <a:bodyPr wrap="square" rtlCol="0">
            <a:spAutoFit/>
          </a:bodyPr>
          <a:lstStyle/>
          <a:p>
            <a:r>
              <a:rPr lang="en-US" sz="2400" b="1" dirty="0"/>
              <a:t>Robin West Smith</a:t>
            </a:r>
          </a:p>
        </p:txBody>
      </p:sp>
      <p:sp>
        <p:nvSpPr>
          <p:cNvPr id="8" name="Footer Placeholder 4">
            <a:extLst>
              <a:ext uri="{FF2B5EF4-FFF2-40B4-BE49-F238E27FC236}">
                <a16:creationId xmlns:a16="http://schemas.microsoft.com/office/drawing/2014/main" id="{5B7D50DD-97A9-AEEF-3A87-A3C2207474D9}"/>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245058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Looking Ahead</a:t>
            </a:r>
          </a:p>
        </p:txBody>
      </p:sp>
      <p:pic>
        <p:nvPicPr>
          <p:cNvPr id="4" name="Picture 3" descr="Reasonably Well: Look: There's Another On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0756" y="85063"/>
            <a:ext cx="3411700" cy="1791143"/>
          </a:xfrm>
          <a:prstGeom prst="rect">
            <a:avLst/>
          </a:prstGeom>
        </p:spPr>
      </p:pic>
      <p:sp>
        <p:nvSpPr>
          <p:cNvPr id="8" name="Content Placeholder 7"/>
          <p:cNvSpPr>
            <a:spLocks noGrp="1"/>
          </p:cNvSpPr>
          <p:nvPr>
            <p:ph idx="1"/>
          </p:nvPr>
        </p:nvSpPr>
        <p:spPr/>
        <p:txBody>
          <a:bodyPr>
            <a:normAutofit fontScale="92500" lnSpcReduction="20000"/>
          </a:bodyPr>
          <a:lstStyle/>
          <a:p>
            <a:r>
              <a:rPr lang="en-US" dirty="0"/>
              <a:t>Mix of in person and virtual programming to increase membership engagement</a:t>
            </a:r>
          </a:p>
          <a:p>
            <a:r>
              <a:rPr lang="en-US" dirty="0"/>
              <a:t>Host events at various locations throughout the tri-county area</a:t>
            </a:r>
          </a:p>
          <a:p>
            <a:r>
              <a:rPr lang="en-US" dirty="0"/>
              <a:t>Training to meet the needs of women in public leadership development</a:t>
            </a:r>
          </a:p>
          <a:p>
            <a:r>
              <a:rPr lang="en-US" dirty="0"/>
              <a:t>Continue with encouragement and celebration events</a:t>
            </a:r>
          </a:p>
          <a:p>
            <a:r>
              <a:rPr lang="en-US" dirty="0"/>
              <a:t>Broaden our fundraising to fund initiatives</a:t>
            </a:r>
          </a:p>
          <a:p>
            <a:pPr lvl="1"/>
            <a:r>
              <a:rPr lang="en-US" dirty="0"/>
              <a:t>Gateway to Leadership</a:t>
            </a:r>
          </a:p>
          <a:p>
            <a:pPr lvl="1"/>
            <a:r>
              <a:rPr lang="en-US" dirty="0"/>
              <a:t>Mentoring</a:t>
            </a:r>
          </a:p>
          <a:p>
            <a:r>
              <a:rPr lang="en-US" dirty="0"/>
              <a:t>Continue to enhance organizational professionalism</a:t>
            </a:r>
          </a:p>
          <a:p>
            <a:pPr lvl="1"/>
            <a:r>
              <a:rPr lang="en-US" dirty="0"/>
              <a:t>Organization policy development </a:t>
            </a:r>
          </a:p>
          <a:p>
            <a:r>
              <a:rPr lang="en-US" dirty="0"/>
              <a:t>Provide more opportunities for member engagement</a:t>
            </a:r>
          </a:p>
        </p:txBody>
      </p:sp>
      <p:sp>
        <p:nvSpPr>
          <p:cNvPr id="6" name="Footer Placeholder 4">
            <a:extLst>
              <a:ext uri="{FF2B5EF4-FFF2-40B4-BE49-F238E27FC236}">
                <a16:creationId xmlns:a16="http://schemas.microsoft.com/office/drawing/2014/main" id="{2A981889-8305-D9BB-246F-0CB7195FAF11}"/>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1429363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Looking Ahead</a:t>
            </a:r>
          </a:p>
        </p:txBody>
      </p:sp>
      <p:pic>
        <p:nvPicPr>
          <p:cNvPr id="7" name="Content Placeholder 6"/>
          <p:cNvPicPr>
            <a:picLocks noGrp="1" noChangeAspect="1"/>
          </p:cNvPicPr>
          <p:nvPr>
            <p:ph idx="1"/>
          </p:nvPr>
        </p:nvPicPr>
        <p:blipFill>
          <a:blip r:embed="rId2"/>
          <a:stretch>
            <a:fillRect/>
          </a:stretch>
        </p:blipFill>
        <p:spPr>
          <a:xfrm>
            <a:off x="3327236" y="1496034"/>
            <a:ext cx="5274023" cy="5274023"/>
          </a:xfrm>
          <a:prstGeom prst="rect">
            <a:avLst/>
          </a:prstGeom>
        </p:spPr>
      </p:pic>
      <p:sp>
        <p:nvSpPr>
          <p:cNvPr id="5" name="Footer Placeholder 4">
            <a:extLst>
              <a:ext uri="{FF2B5EF4-FFF2-40B4-BE49-F238E27FC236}">
                <a16:creationId xmlns:a16="http://schemas.microsoft.com/office/drawing/2014/main" id="{34CE345C-465B-2164-DCD3-B2345E5E0AD4}"/>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1606164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Member Engagement</a:t>
            </a:r>
          </a:p>
        </p:txBody>
      </p:sp>
      <p:sp>
        <p:nvSpPr>
          <p:cNvPr id="3" name="Content Placeholder 2"/>
          <p:cNvSpPr>
            <a:spLocks noGrp="1"/>
          </p:cNvSpPr>
          <p:nvPr>
            <p:ph idx="1"/>
          </p:nvPr>
        </p:nvSpPr>
        <p:spPr/>
        <p:txBody>
          <a:bodyPr>
            <a:normAutofit lnSpcReduction="10000"/>
          </a:bodyPr>
          <a:lstStyle/>
          <a:p>
            <a:r>
              <a:rPr lang="en-US" dirty="0"/>
              <a:t>Join a committee</a:t>
            </a:r>
          </a:p>
          <a:p>
            <a:pPr lvl="1"/>
            <a:r>
              <a:rPr lang="en-US" dirty="0"/>
              <a:t>Development</a:t>
            </a:r>
          </a:p>
          <a:p>
            <a:pPr lvl="1"/>
            <a:r>
              <a:rPr lang="en-US" dirty="0"/>
              <a:t>Leadership</a:t>
            </a:r>
          </a:p>
          <a:p>
            <a:pPr lvl="1"/>
            <a:r>
              <a:rPr lang="en-US" dirty="0"/>
              <a:t>Programs and Training</a:t>
            </a:r>
          </a:p>
          <a:p>
            <a:pPr lvl="1"/>
            <a:r>
              <a:rPr lang="en-US" dirty="0"/>
              <a:t>Mentoring</a:t>
            </a:r>
          </a:p>
          <a:p>
            <a:r>
              <a:rPr lang="en-US" dirty="0"/>
              <a:t>Join the WONF board</a:t>
            </a:r>
          </a:p>
          <a:p>
            <a:r>
              <a:rPr lang="en-US" dirty="0"/>
              <a:t>Invite others interested in supporting women in public leadership to join WONF, attend events</a:t>
            </a:r>
          </a:p>
          <a:p>
            <a:r>
              <a:rPr lang="en-US" dirty="0"/>
              <a:t>Consider applying for an appointment or running for office </a:t>
            </a:r>
          </a:p>
          <a:p>
            <a:r>
              <a:rPr lang="en-US" dirty="0"/>
              <a:t>Volunteer to mentor</a:t>
            </a:r>
          </a:p>
          <a:p>
            <a:pPr lvl="1"/>
            <a:endParaRPr lang="en-US" dirty="0"/>
          </a:p>
        </p:txBody>
      </p:sp>
      <p:pic>
        <p:nvPicPr>
          <p:cNvPr id="4" name="Picture 3" descr="Call For Volunteers : Eco Song Competition 2013 – Sano Sansar Initiativ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297" y="479617"/>
            <a:ext cx="4331110" cy="2988466"/>
          </a:xfrm>
          <a:prstGeom prst="rect">
            <a:avLst/>
          </a:prstGeom>
        </p:spPr>
      </p:pic>
      <p:sp>
        <p:nvSpPr>
          <p:cNvPr id="6" name="Footer Placeholder 4">
            <a:extLst>
              <a:ext uri="{FF2B5EF4-FFF2-40B4-BE49-F238E27FC236}">
                <a16:creationId xmlns:a16="http://schemas.microsoft.com/office/drawing/2014/main" id="{C46CF2E5-7D24-0692-2AE8-B3B48FD03AAC}"/>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715858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2968283" y="2010586"/>
            <a:ext cx="6668087" cy="1754326"/>
          </a:xfrm>
          <a:prstGeom prst="rect">
            <a:avLst/>
          </a:prstGeom>
          <a:noFill/>
        </p:spPr>
        <p:txBody>
          <a:bodyPr wrap="square" rtlCol="0">
            <a:spAutoFit/>
          </a:bodyPr>
          <a:lstStyle/>
          <a:p>
            <a:r>
              <a:rPr lang="en-US" sz="5400" b="1" dirty="0">
                <a:solidFill>
                  <a:srgbClr val="C00000"/>
                </a:solidFill>
              </a:rPr>
              <a:t>TREASURER’S REPORT</a:t>
            </a:r>
          </a:p>
          <a:p>
            <a:r>
              <a:rPr lang="en-US" sz="5400" b="1" dirty="0">
                <a:solidFill>
                  <a:srgbClr val="C00000"/>
                </a:solidFill>
              </a:rPr>
              <a:t>  BUDGET ADOPTION</a:t>
            </a:r>
          </a:p>
        </p:txBody>
      </p:sp>
    </p:spTree>
    <p:extLst>
      <p:ext uri="{BB962C8B-B14F-4D97-AF65-F5344CB8AC3E}">
        <p14:creationId xmlns:p14="http://schemas.microsoft.com/office/powerpoint/2010/main" val="281371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0" y="107950"/>
            <a:ext cx="6224588" cy="6750050"/>
          </a:xfrm>
          <a:prstGeom prst="rect">
            <a:avLst/>
          </a:prstGeom>
        </p:spPr>
      </p:pic>
      <p:sp>
        <p:nvSpPr>
          <p:cNvPr id="7" name="TextBox 6"/>
          <p:cNvSpPr txBox="1"/>
          <p:nvPr/>
        </p:nvSpPr>
        <p:spPr>
          <a:xfrm>
            <a:off x="6624974" y="772815"/>
            <a:ext cx="4637385" cy="4801314"/>
          </a:xfrm>
          <a:prstGeom prst="rect">
            <a:avLst/>
          </a:prstGeom>
          <a:noFill/>
        </p:spPr>
        <p:txBody>
          <a:bodyPr wrap="square" rtlCol="0">
            <a:spAutoFit/>
          </a:bodyPr>
          <a:lstStyle/>
          <a:p>
            <a:pPr marL="285750" indent="-285750">
              <a:buFont typeface="Arial" panose="020B0604020202020204" pitchFamily="34" charset="0"/>
              <a:buChar char="•"/>
            </a:pPr>
            <a:r>
              <a:rPr lang="en-US" dirty="0"/>
              <a:t>Ran a small deficit for 2021/22 due to:</a:t>
            </a:r>
          </a:p>
          <a:p>
            <a:pPr marL="742950" lvl="1" indent="-285750">
              <a:buFont typeface="Arial" panose="020B0604020202020204" pitchFamily="34" charset="0"/>
              <a:buChar char="•"/>
            </a:pPr>
            <a:r>
              <a:rPr lang="en-US" dirty="0"/>
              <a:t>No Wonder Woman Fundraiser</a:t>
            </a:r>
          </a:p>
          <a:p>
            <a:pPr marL="742950" lvl="1" indent="-285750">
              <a:buFont typeface="Arial" panose="020B0604020202020204" pitchFamily="34" charset="0"/>
              <a:buChar char="•"/>
            </a:pPr>
            <a:r>
              <a:rPr lang="en-US" dirty="0"/>
              <a:t>No breakfast or training revenue  - board decision to not charge for virtual events</a:t>
            </a:r>
          </a:p>
          <a:p>
            <a:pPr marL="742950" lvl="1" indent="-285750">
              <a:buFont typeface="Arial" panose="020B0604020202020204" pitchFamily="34" charset="0"/>
              <a:buChar char="•"/>
            </a:pPr>
            <a:r>
              <a:rPr lang="en-US" dirty="0"/>
              <a:t>Only partially offset by Giving Tuesday and scarf sales</a:t>
            </a:r>
          </a:p>
          <a:p>
            <a:pPr marL="742950" lvl="1" indent="-285750">
              <a:buFont typeface="Arial" panose="020B0604020202020204" pitchFamily="34" charset="0"/>
              <a:buChar char="•"/>
            </a:pPr>
            <a:r>
              <a:rPr lang="en-US" dirty="0"/>
              <a:t>Some membership loss</a:t>
            </a:r>
          </a:p>
          <a:p>
            <a:pPr marL="285750" indent="-285750">
              <a:buFont typeface="Arial" panose="020B0604020202020204" pitchFamily="34" charset="0"/>
              <a:buChar char="•"/>
            </a:pPr>
            <a:r>
              <a:rPr lang="en-US" dirty="0"/>
              <a:t>Plan to run a net positive budget for 2022/23 due to:</a:t>
            </a:r>
          </a:p>
          <a:p>
            <a:pPr marL="742950" lvl="1" indent="-285750">
              <a:buFont typeface="Arial" panose="020B0604020202020204" pitchFamily="34" charset="0"/>
              <a:buChar char="•"/>
            </a:pPr>
            <a:r>
              <a:rPr lang="en-US" dirty="0"/>
              <a:t>Hosting a successful Wonder Woman fundraiser</a:t>
            </a:r>
          </a:p>
          <a:p>
            <a:pPr marL="742950" lvl="1" indent="-285750">
              <a:buFont typeface="Arial" panose="020B0604020202020204" pitchFamily="34" charset="0"/>
              <a:buChar char="•"/>
            </a:pPr>
            <a:r>
              <a:rPr lang="en-US" dirty="0"/>
              <a:t>Reinstating paid face to face breakfasts and other events</a:t>
            </a:r>
          </a:p>
          <a:p>
            <a:pPr marL="742950" lvl="1" indent="-285750">
              <a:buFont typeface="Arial" panose="020B0604020202020204" pitchFamily="34" charset="0"/>
              <a:buChar char="•"/>
            </a:pPr>
            <a:r>
              <a:rPr lang="en-US" dirty="0"/>
              <a:t>Continuing to promote Giving Tuesday</a:t>
            </a:r>
          </a:p>
          <a:p>
            <a:pPr marL="742950" lvl="1" indent="-285750">
              <a:buFont typeface="Arial" panose="020B0604020202020204" pitchFamily="34" charset="0"/>
              <a:buChar char="•"/>
            </a:pPr>
            <a:r>
              <a:rPr lang="en-US" dirty="0"/>
              <a:t>Securing grants for G2L</a:t>
            </a:r>
          </a:p>
          <a:p>
            <a:pPr marL="742950" lvl="1" indent="-285750">
              <a:buFont typeface="Arial" panose="020B0604020202020204" pitchFamily="34" charset="0"/>
              <a:buChar char="•"/>
            </a:pPr>
            <a:endParaRPr lang="en-US" dirty="0"/>
          </a:p>
        </p:txBody>
      </p:sp>
      <p:sp>
        <p:nvSpPr>
          <p:cNvPr id="6" name="Footer Placeholder 4">
            <a:extLst>
              <a:ext uri="{FF2B5EF4-FFF2-40B4-BE49-F238E27FC236}">
                <a16:creationId xmlns:a16="http://schemas.microsoft.com/office/drawing/2014/main" id="{E3CE52F4-72C4-FBF4-6EB4-0EF03CE8A666}"/>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1201960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2968283" y="2010586"/>
            <a:ext cx="6668087" cy="2585323"/>
          </a:xfrm>
          <a:prstGeom prst="rect">
            <a:avLst/>
          </a:prstGeom>
          <a:noFill/>
        </p:spPr>
        <p:txBody>
          <a:bodyPr wrap="square" rtlCol="0">
            <a:spAutoFit/>
          </a:bodyPr>
          <a:lstStyle/>
          <a:p>
            <a:pPr algn="ctr"/>
            <a:r>
              <a:rPr lang="en-US" sz="5400" b="1" dirty="0">
                <a:solidFill>
                  <a:srgbClr val="C00000"/>
                </a:solidFill>
              </a:rPr>
              <a:t>NOMINATING COMMITTEE REPORT</a:t>
            </a:r>
          </a:p>
          <a:p>
            <a:r>
              <a:rPr lang="en-US" sz="5400" b="1" dirty="0">
                <a:solidFill>
                  <a:srgbClr val="C00000"/>
                </a:solidFill>
              </a:rPr>
              <a:t>  </a:t>
            </a:r>
          </a:p>
        </p:txBody>
      </p:sp>
    </p:spTree>
    <p:extLst>
      <p:ext uri="{BB962C8B-B14F-4D97-AF65-F5344CB8AC3E}">
        <p14:creationId xmlns:p14="http://schemas.microsoft.com/office/powerpoint/2010/main" val="2741492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Nominating Committee Report</a:t>
            </a:r>
          </a:p>
        </p:txBody>
      </p:sp>
      <p:pic>
        <p:nvPicPr>
          <p:cNvPr id="5" name="Content Placeholder 4"/>
          <p:cNvPicPr>
            <a:picLocks noGrp="1" noChangeAspect="1"/>
          </p:cNvPicPr>
          <p:nvPr>
            <p:ph idx="1"/>
          </p:nvPr>
        </p:nvPicPr>
        <p:blipFill>
          <a:blip r:embed="rId2"/>
          <a:stretch>
            <a:fillRect/>
          </a:stretch>
        </p:blipFill>
        <p:spPr>
          <a:xfrm>
            <a:off x="906778" y="1286894"/>
            <a:ext cx="7067428" cy="4725462"/>
          </a:xfrm>
          <a:prstGeom prst="rect">
            <a:avLst/>
          </a:prstGeom>
        </p:spPr>
      </p:pic>
      <p:pic>
        <p:nvPicPr>
          <p:cNvPr id="6" name="Picture 5"/>
          <p:cNvPicPr>
            <a:picLocks noChangeAspect="1"/>
          </p:cNvPicPr>
          <p:nvPr/>
        </p:nvPicPr>
        <p:blipFill>
          <a:blip r:embed="rId3"/>
          <a:stretch>
            <a:fillRect/>
          </a:stretch>
        </p:blipFill>
        <p:spPr>
          <a:xfrm>
            <a:off x="8539168" y="416682"/>
            <a:ext cx="1177694" cy="1222447"/>
          </a:xfrm>
          <a:prstGeom prst="rect">
            <a:avLst/>
          </a:prstGeom>
        </p:spPr>
      </p:pic>
      <p:pic>
        <p:nvPicPr>
          <p:cNvPr id="7" name="Picture 6"/>
          <p:cNvPicPr>
            <a:picLocks noChangeAspect="1"/>
          </p:cNvPicPr>
          <p:nvPr/>
        </p:nvPicPr>
        <p:blipFill>
          <a:blip r:embed="rId4"/>
          <a:stretch>
            <a:fillRect/>
          </a:stretch>
        </p:blipFill>
        <p:spPr>
          <a:xfrm>
            <a:off x="9659851" y="1610146"/>
            <a:ext cx="1317620" cy="1162442"/>
          </a:xfrm>
          <a:prstGeom prst="rect">
            <a:avLst/>
          </a:prstGeom>
        </p:spPr>
      </p:pic>
      <p:pic>
        <p:nvPicPr>
          <p:cNvPr id="8" name="Picture 7"/>
          <p:cNvPicPr>
            <a:picLocks noChangeAspect="1"/>
          </p:cNvPicPr>
          <p:nvPr/>
        </p:nvPicPr>
        <p:blipFill>
          <a:blip r:embed="rId5"/>
          <a:stretch>
            <a:fillRect/>
          </a:stretch>
        </p:blipFill>
        <p:spPr>
          <a:xfrm>
            <a:off x="8643393" y="2790586"/>
            <a:ext cx="1215256" cy="1212916"/>
          </a:xfrm>
          <a:prstGeom prst="rect">
            <a:avLst/>
          </a:prstGeom>
        </p:spPr>
      </p:pic>
      <p:pic>
        <p:nvPicPr>
          <p:cNvPr id="9" name="Picture 8"/>
          <p:cNvPicPr>
            <a:picLocks noChangeAspect="1"/>
          </p:cNvPicPr>
          <p:nvPr/>
        </p:nvPicPr>
        <p:blipFill>
          <a:blip r:embed="rId6"/>
          <a:stretch>
            <a:fillRect/>
          </a:stretch>
        </p:blipFill>
        <p:spPr>
          <a:xfrm>
            <a:off x="9761237" y="4017609"/>
            <a:ext cx="1216234" cy="1190548"/>
          </a:xfrm>
          <a:prstGeom prst="rect">
            <a:avLst/>
          </a:prstGeom>
        </p:spPr>
      </p:pic>
      <p:pic>
        <p:nvPicPr>
          <p:cNvPr id="10" name="Picture 9"/>
          <p:cNvPicPr>
            <a:picLocks noChangeAspect="1"/>
          </p:cNvPicPr>
          <p:nvPr/>
        </p:nvPicPr>
        <p:blipFill>
          <a:blip r:embed="rId7"/>
          <a:stretch>
            <a:fillRect/>
          </a:stretch>
        </p:blipFill>
        <p:spPr>
          <a:xfrm>
            <a:off x="8720963" y="5215903"/>
            <a:ext cx="1215256" cy="1257841"/>
          </a:xfrm>
          <a:prstGeom prst="rect">
            <a:avLst/>
          </a:prstGeom>
        </p:spPr>
      </p:pic>
      <p:sp>
        <p:nvSpPr>
          <p:cNvPr id="11" name="Footer Placeholder 4">
            <a:extLst>
              <a:ext uri="{FF2B5EF4-FFF2-40B4-BE49-F238E27FC236}">
                <a16:creationId xmlns:a16="http://schemas.microsoft.com/office/drawing/2014/main" id="{A1017BBC-20A4-E905-D7C1-61FDDE1488DD}"/>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
        <p:nvSpPr>
          <p:cNvPr id="3" name="TextBox 2"/>
          <p:cNvSpPr txBox="1"/>
          <p:nvPr/>
        </p:nvSpPr>
        <p:spPr>
          <a:xfrm>
            <a:off x="341816" y="5976091"/>
            <a:ext cx="7531754" cy="369332"/>
          </a:xfrm>
          <a:prstGeom prst="rect">
            <a:avLst/>
          </a:prstGeom>
          <a:noFill/>
        </p:spPr>
        <p:txBody>
          <a:bodyPr wrap="square" rtlCol="0">
            <a:spAutoFit/>
          </a:bodyPr>
          <a:lstStyle/>
          <a:p>
            <a:r>
              <a:rPr lang="en-US" b="1" dirty="0"/>
              <a:t>Submitted by:  Yolanda Charles,  Mary </a:t>
            </a:r>
            <a:r>
              <a:rPr lang="en-US" b="1" dirty="0" err="1"/>
              <a:t>Schusterbauer</a:t>
            </a:r>
            <a:r>
              <a:rPr lang="en-US" b="1" dirty="0"/>
              <a:t>,  Janice Berry</a:t>
            </a:r>
          </a:p>
        </p:txBody>
      </p:sp>
    </p:spTree>
    <p:extLst>
      <p:ext uri="{BB962C8B-B14F-4D97-AF65-F5344CB8AC3E}">
        <p14:creationId xmlns:p14="http://schemas.microsoft.com/office/powerpoint/2010/main" val="1998969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4248443" y="1912112"/>
            <a:ext cx="6668087" cy="923330"/>
          </a:xfrm>
          <a:prstGeom prst="rect">
            <a:avLst/>
          </a:prstGeom>
          <a:noFill/>
        </p:spPr>
        <p:txBody>
          <a:bodyPr wrap="square" rtlCol="0">
            <a:spAutoFit/>
          </a:bodyPr>
          <a:lstStyle/>
          <a:p>
            <a:r>
              <a:rPr lang="en-US" sz="5400" b="1" dirty="0">
                <a:solidFill>
                  <a:srgbClr val="C00000"/>
                </a:solidFill>
              </a:rPr>
              <a:t>ELECTION</a:t>
            </a:r>
          </a:p>
        </p:txBody>
      </p:sp>
    </p:spTree>
    <p:extLst>
      <p:ext uri="{BB962C8B-B14F-4D97-AF65-F5344CB8AC3E}">
        <p14:creationId xmlns:p14="http://schemas.microsoft.com/office/powerpoint/2010/main" val="132960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4248443" y="1912112"/>
            <a:ext cx="6668087" cy="923330"/>
          </a:xfrm>
          <a:prstGeom prst="rect">
            <a:avLst/>
          </a:prstGeom>
          <a:noFill/>
        </p:spPr>
        <p:txBody>
          <a:bodyPr wrap="square" rtlCol="0">
            <a:spAutoFit/>
          </a:bodyPr>
          <a:lstStyle/>
          <a:p>
            <a:r>
              <a:rPr lang="en-US" sz="5400" b="1" dirty="0">
                <a:solidFill>
                  <a:srgbClr val="C00000"/>
                </a:solidFill>
              </a:rPr>
              <a:t>NETWORKING</a:t>
            </a:r>
          </a:p>
        </p:txBody>
      </p:sp>
    </p:spTree>
    <p:extLst>
      <p:ext uri="{BB962C8B-B14F-4D97-AF65-F5344CB8AC3E}">
        <p14:creationId xmlns:p14="http://schemas.microsoft.com/office/powerpoint/2010/main" val="360322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4248443" y="1912112"/>
            <a:ext cx="6668087" cy="923330"/>
          </a:xfrm>
          <a:prstGeom prst="rect">
            <a:avLst/>
          </a:prstGeom>
          <a:noFill/>
        </p:spPr>
        <p:txBody>
          <a:bodyPr wrap="square" rtlCol="0">
            <a:spAutoFit/>
          </a:bodyPr>
          <a:lstStyle/>
          <a:p>
            <a:r>
              <a:rPr lang="en-US" sz="5400" b="1" dirty="0">
                <a:solidFill>
                  <a:srgbClr val="C00000"/>
                </a:solidFill>
              </a:rPr>
              <a:t>WELCOME</a:t>
            </a:r>
          </a:p>
        </p:txBody>
      </p:sp>
    </p:spTree>
    <p:extLst>
      <p:ext uri="{BB962C8B-B14F-4D97-AF65-F5344CB8AC3E}">
        <p14:creationId xmlns:p14="http://schemas.microsoft.com/office/powerpoint/2010/main" val="4221261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1524001" y="1600200"/>
            <a:ext cx="9144000" cy="1754326"/>
          </a:xfrm>
          <a:prstGeom prst="rect">
            <a:avLst/>
          </a:prstGeom>
          <a:noFill/>
        </p:spPr>
        <p:txBody>
          <a:bodyPr wrap="square" rtlCol="0">
            <a:spAutoFit/>
          </a:bodyPr>
          <a:lstStyle/>
          <a:p>
            <a:pPr algn="ctr"/>
            <a:r>
              <a:rPr lang="en-US" sz="5400" b="1" dirty="0">
                <a:solidFill>
                  <a:srgbClr val="C00000"/>
                </a:solidFill>
              </a:rPr>
              <a:t>ADOPTION OF ANNUAL MEETING RULES</a:t>
            </a:r>
          </a:p>
        </p:txBody>
      </p:sp>
    </p:spTree>
    <p:extLst>
      <p:ext uri="{BB962C8B-B14F-4D97-AF65-F5344CB8AC3E}">
        <p14:creationId xmlns:p14="http://schemas.microsoft.com/office/powerpoint/2010/main" val="164922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Annual Meeting Rules</a:t>
            </a:r>
          </a:p>
        </p:txBody>
      </p:sp>
      <p:sp>
        <p:nvSpPr>
          <p:cNvPr id="3" name="Content Placeholder 2"/>
          <p:cNvSpPr>
            <a:spLocks noGrp="1"/>
          </p:cNvSpPr>
          <p:nvPr>
            <p:ph idx="1"/>
          </p:nvPr>
        </p:nvSpPr>
        <p:spPr/>
        <p:txBody>
          <a:bodyPr>
            <a:normAutofit lnSpcReduction="10000"/>
          </a:bodyPr>
          <a:lstStyle/>
          <a:p>
            <a:pPr lvl="0"/>
            <a:r>
              <a:rPr lang="en-US" sz="2600">
                <a:solidFill>
                  <a:prstClr val="black"/>
                </a:solidFill>
              </a:rPr>
              <a:t>Raise your hand if you wish to speak, state your name once acknowledged by Chair</a:t>
            </a:r>
          </a:p>
          <a:p>
            <a:pPr lvl="0"/>
            <a:r>
              <a:rPr lang="en-US" sz="2600">
                <a:solidFill>
                  <a:prstClr val="black"/>
                </a:solidFill>
              </a:rPr>
              <a:t>Limit remarks to 1 min</a:t>
            </a:r>
          </a:p>
          <a:p>
            <a:pPr lvl="0"/>
            <a:r>
              <a:rPr lang="en-US" sz="2600">
                <a:solidFill>
                  <a:prstClr val="black"/>
                </a:solidFill>
              </a:rPr>
              <a:t>No person will speak a second time as long as another person requests recognition to speak for first time on that issue</a:t>
            </a:r>
          </a:p>
          <a:p>
            <a:pPr lvl="0"/>
            <a:r>
              <a:rPr lang="en-US" sz="2600">
                <a:solidFill>
                  <a:prstClr val="black"/>
                </a:solidFill>
              </a:rPr>
              <a:t>Confine remarks to pending question</a:t>
            </a:r>
          </a:p>
          <a:p>
            <a:pPr lvl="0"/>
            <a:r>
              <a:rPr lang="en-US" sz="2600">
                <a:solidFill>
                  <a:prstClr val="black"/>
                </a:solidFill>
              </a:rPr>
              <a:t>Address the Chair and do not enter debate with audience</a:t>
            </a:r>
          </a:p>
          <a:p>
            <a:pPr lvl="0"/>
            <a:r>
              <a:rPr lang="en-US" sz="2600">
                <a:solidFill>
                  <a:prstClr val="black"/>
                </a:solidFill>
              </a:rPr>
              <a:t>Chair will make every effort to alternate between supporting and opposing views</a:t>
            </a:r>
          </a:p>
          <a:p>
            <a:pPr lvl="0"/>
            <a:r>
              <a:rPr lang="en-US" sz="2600" i="1">
                <a:solidFill>
                  <a:prstClr val="black"/>
                </a:solidFill>
              </a:rPr>
              <a:t>Robert’s Rules of Order, Newly Revised </a:t>
            </a:r>
            <a:r>
              <a:rPr lang="en-US" sz="2600">
                <a:solidFill>
                  <a:prstClr val="black"/>
                </a:solidFill>
              </a:rPr>
              <a:t>will govern meeting when not inconsistent with WONF bylaws</a:t>
            </a:r>
            <a:endParaRPr lang="en-US" sz="2600" i="1" dirty="0">
              <a:solidFill>
                <a:prstClr val="black"/>
              </a:solidFill>
            </a:endParaRPr>
          </a:p>
        </p:txBody>
      </p:sp>
      <p:sp>
        <p:nvSpPr>
          <p:cNvPr id="6" name="Footer Placeholder 4">
            <a:extLst>
              <a:ext uri="{FF2B5EF4-FFF2-40B4-BE49-F238E27FC236}">
                <a16:creationId xmlns:a16="http://schemas.microsoft.com/office/drawing/2014/main" id="{755BA4DE-A597-501A-6B4E-E497CBE8DD49}"/>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2362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Annual Meeting Rules</a:t>
            </a:r>
          </a:p>
        </p:txBody>
      </p:sp>
      <p:sp>
        <p:nvSpPr>
          <p:cNvPr id="3" name="Content Placeholder 2"/>
          <p:cNvSpPr>
            <a:spLocks noGrp="1"/>
          </p:cNvSpPr>
          <p:nvPr>
            <p:ph idx="1"/>
          </p:nvPr>
        </p:nvSpPr>
        <p:spPr/>
        <p:txBody>
          <a:bodyPr>
            <a:normAutofit/>
          </a:bodyPr>
          <a:lstStyle/>
          <a:p>
            <a:pPr lvl="0"/>
            <a:r>
              <a:rPr lang="en-US" sz="3200" dirty="0">
                <a:solidFill>
                  <a:prstClr val="black"/>
                </a:solidFill>
              </a:rPr>
              <a:t>Only current Members may vote</a:t>
            </a:r>
          </a:p>
          <a:p>
            <a:pPr lvl="0"/>
            <a:r>
              <a:rPr lang="en-US" sz="3200" dirty="0">
                <a:solidFill>
                  <a:prstClr val="black"/>
                </a:solidFill>
              </a:rPr>
              <a:t>In accordance with bylaws, Chair will ask for Nominations from Floor when Nomination Committee Report is introduced.  Should you wish to nominate yourself or anyone else for an elected position, please raise your hand to be recognized by the Chair.  </a:t>
            </a:r>
          </a:p>
          <a:p>
            <a:pPr lvl="1"/>
            <a:r>
              <a:rPr lang="en-US" sz="2800" dirty="0">
                <a:solidFill>
                  <a:prstClr val="black"/>
                </a:solidFill>
              </a:rPr>
              <a:t>Anyone nominated must give their permission</a:t>
            </a:r>
          </a:p>
        </p:txBody>
      </p:sp>
      <p:sp>
        <p:nvSpPr>
          <p:cNvPr id="6" name="Footer Placeholder 4">
            <a:extLst>
              <a:ext uri="{FF2B5EF4-FFF2-40B4-BE49-F238E27FC236}">
                <a16:creationId xmlns:a16="http://schemas.microsoft.com/office/drawing/2014/main" id="{755BA4DE-A597-501A-6B4E-E497CBE8DD49}"/>
              </a:ext>
            </a:extLst>
          </p:cNvPr>
          <p:cNvSpPr txBox="1">
            <a:spLocks/>
          </p:cNvSpPr>
          <p:nvPr/>
        </p:nvSpPr>
        <p:spPr>
          <a:xfrm>
            <a:off x="0" y="6492875"/>
            <a:ext cx="12192000" cy="365125"/>
          </a:xfrm>
          <a:prstGeom prst="rect">
            <a:avLst/>
          </a:prstGeom>
          <a:solidFill>
            <a:srgbClr val="C0000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Empowering leaders of today and mentoring leaders of tomorrow</a:t>
            </a:r>
            <a:endParaRPr lang="en-US" sz="1600" dirty="0">
              <a:solidFill>
                <a:schemeClr val="bg1"/>
              </a:solidFill>
            </a:endParaRPr>
          </a:p>
        </p:txBody>
      </p:sp>
    </p:spTree>
    <p:extLst>
      <p:ext uri="{BB962C8B-B14F-4D97-AF65-F5344CB8AC3E}">
        <p14:creationId xmlns:p14="http://schemas.microsoft.com/office/powerpoint/2010/main" val="26095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a:t>2022 Annual Meeting</a:t>
            </a:r>
          </a:p>
          <a:p>
            <a:r>
              <a:rPr lang="en-US" sz="3600" dirty="0"/>
              <a:t>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1524001" y="1600200"/>
            <a:ext cx="9144000" cy="1754326"/>
          </a:xfrm>
          <a:prstGeom prst="rect">
            <a:avLst/>
          </a:prstGeom>
          <a:noFill/>
        </p:spPr>
        <p:txBody>
          <a:bodyPr wrap="square" rtlCol="0">
            <a:spAutoFit/>
          </a:bodyPr>
          <a:lstStyle/>
          <a:p>
            <a:pPr algn="ctr"/>
            <a:r>
              <a:rPr lang="en-US" sz="5400" b="1" dirty="0">
                <a:solidFill>
                  <a:srgbClr val="C00000"/>
                </a:solidFill>
              </a:rPr>
              <a:t>APPROVAL OF 2021 ANNUAL MEETING MINUTES</a:t>
            </a:r>
          </a:p>
        </p:txBody>
      </p:sp>
    </p:spTree>
    <p:extLst>
      <p:ext uri="{BB962C8B-B14F-4D97-AF65-F5344CB8AC3E}">
        <p14:creationId xmlns:p14="http://schemas.microsoft.com/office/powerpoint/2010/main" val="174654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1347" y="6204537"/>
            <a:ext cx="10213145" cy="369332"/>
          </a:xfrm>
        </p:spPr>
        <p:txBody>
          <a:bodyPr>
            <a:normAutofit/>
          </a:bodyPr>
          <a:lstStyle/>
          <a:p>
            <a:r>
              <a:rPr lang="en-US" sz="1800" dirty="0"/>
              <a:t>2022 Annual Meeting 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2513427" y="99465"/>
            <a:ext cx="9144000" cy="369332"/>
          </a:xfrm>
          <a:prstGeom prst="rect">
            <a:avLst/>
          </a:prstGeom>
          <a:noFill/>
        </p:spPr>
        <p:txBody>
          <a:bodyPr wrap="square" rtlCol="0">
            <a:spAutoFit/>
          </a:bodyPr>
          <a:lstStyle/>
          <a:p>
            <a:pPr algn="ctr"/>
            <a:r>
              <a:rPr lang="en-US" b="1" dirty="0">
                <a:solidFill>
                  <a:srgbClr val="C00000"/>
                </a:solidFill>
              </a:rPr>
              <a:t>2021 ANNUAL MEETING MINUTES</a:t>
            </a:r>
          </a:p>
        </p:txBody>
      </p:sp>
      <p:sp>
        <p:nvSpPr>
          <p:cNvPr id="5" name="TextBox 4">
            <a:extLst>
              <a:ext uri="{FF2B5EF4-FFF2-40B4-BE49-F238E27FC236}">
                <a16:creationId xmlns:a16="http://schemas.microsoft.com/office/drawing/2014/main" id="{F09D7DCB-2594-8E03-AF02-909A8D7918D2}"/>
              </a:ext>
            </a:extLst>
          </p:cNvPr>
          <p:cNvSpPr txBox="1"/>
          <p:nvPr/>
        </p:nvSpPr>
        <p:spPr>
          <a:xfrm>
            <a:off x="227427" y="356449"/>
            <a:ext cx="11980984" cy="5940088"/>
          </a:xfrm>
          <a:prstGeom prst="rect">
            <a:avLst/>
          </a:prstGeom>
          <a:noFill/>
        </p:spPr>
        <p:txBody>
          <a:bodyPr wrap="square">
            <a:spAutoFit/>
          </a:bodyPr>
          <a:lstStyle/>
          <a:p>
            <a:pPr algn="ctr"/>
            <a:r>
              <a:rPr lang="en-US" sz="1800" b="0" i="0" u="none" strike="noStrike" baseline="0" dirty="0">
                <a:solidFill>
                  <a:srgbClr val="000000"/>
                </a:solidFill>
                <a:latin typeface="Times New Roman" panose="02020603050405020304" pitchFamily="18" charset="0"/>
              </a:rPr>
              <a:t> WONF Foundation </a:t>
            </a:r>
          </a:p>
          <a:p>
            <a:pPr algn="ctr"/>
            <a:r>
              <a:rPr lang="en-US" sz="1800" b="0" i="0" u="none" strike="noStrike" baseline="0" dirty="0">
                <a:solidFill>
                  <a:srgbClr val="000000"/>
                </a:solidFill>
                <a:latin typeface="Times New Roman" panose="02020603050405020304" pitchFamily="18" charset="0"/>
              </a:rPr>
              <a:t>2021 Annual Meeting </a:t>
            </a:r>
          </a:p>
          <a:p>
            <a:pPr algn="ctr"/>
            <a:r>
              <a:rPr lang="en-US" sz="1800" b="0" i="0" u="none" strike="noStrike" baseline="0" dirty="0">
                <a:solidFill>
                  <a:srgbClr val="000000"/>
                </a:solidFill>
                <a:latin typeface="Times New Roman" panose="02020603050405020304" pitchFamily="18" charset="0"/>
              </a:rPr>
              <a:t>Friday, June 11, 2021 at 7:30 am </a:t>
            </a:r>
          </a:p>
          <a:p>
            <a:pPr algn="ctr"/>
            <a:r>
              <a:rPr lang="en-US" sz="1800" b="0" i="0" u="none" strike="noStrike" baseline="0" dirty="0">
                <a:solidFill>
                  <a:srgbClr val="000000"/>
                </a:solidFill>
                <a:latin typeface="Times New Roman" panose="02020603050405020304" pitchFamily="18" charset="0"/>
              </a:rPr>
              <a:t>Online meeting hosted on Zoom </a:t>
            </a:r>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I. Call to Order </a:t>
            </a:r>
          </a:p>
          <a:p>
            <a:r>
              <a:rPr lang="en-US" sz="1800" b="0" i="0" u="none" strike="noStrike" baseline="0" dirty="0">
                <a:solidFill>
                  <a:srgbClr val="000000"/>
                </a:solidFill>
                <a:latin typeface="Times New Roman" panose="02020603050405020304" pitchFamily="18" charset="0"/>
              </a:rPr>
              <a:t>The 2021 Women Officials Network Foundation (WONF) meeting was called to order by President Nancy </a:t>
            </a:r>
            <a:r>
              <a:rPr lang="en-US" sz="1800" b="0" i="0" u="none" strike="noStrike" baseline="0" dirty="0" err="1">
                <a:solidFill>
                  <a:srgbClr val="000000"/>
                </a:solidFill>
                <a:latin typeface="Times New Roman" panose="02020603050405020304" pitchFamily="18" charset="0"/>
              </a:rPr>
              <a:t>Philippart</a:t>
            </a:r>
            <a:r>
              <a:rPr lang="en-US" sz="1800" b="0" i="0" u="none" strike="noStrike" baseline="0" dirty="0">
                <a:solidFill>
                  <a:srgbClr val="000000"/>
                </a:solidFill>
                <a:latin typeface="Times New Roman" panose="02020603050405020304" pitchFamily="18" charset="0"/>
              </a:rPr>
              <a:t> at 7:30 am., a quorum being present. The President announced the meeting was being recorded and that all documents to be considered were sent to members in the electronic Annual Meeting Packet. Current and retiring members of the WONF Board of Directors were introduced. The tellers, timekeeper, and parliamentarian were appointed. </a:t>
            </a:r>
          </a:p>
          <a:p>
            <a:r>
              <a:rPr lang="en-US" sz="1800" b="0" i="0" u="none" strike="noStrike" baseline="0" dirty="0">
                <a:solidFill>
                  <a:srgbClr val="000000"/>
                </a:solidFill>
                <a:latin typeface="Times New Roman" panose="02020603050405020304" pitchFamily="18" charset="0"/>
              </a:rPr>
              <a:t> II. Adoption of Annual Meeting Rules </a:t>
            </a:r>
          </a:p>
          <a:p>
            <a:r>
              <a:rPr lang="en-US" sz="1800" b="0" i="0" u="none" strike="noStrike" baseline="0" dirty="0">
                <a:solidFill>
                  <a:srgbClr val="000000"/>
                </a:solidFill>
                <a:latin typeface="Times New Roman" panose="02020603050405020304" pitchFamily="18" charset="0"/>
              </a:rPr>
              <a:t>The Annual Meeting Rules were presented and adopted without objection </a:t>
            </a:r>
          </a:p>
          <a:p>
            <a:r>
              <a:rPr lang="en-US" sz="1800" b="0" i="0" u="none" strike="noStrike" baseline="0" dirty="0">
                <a:solidFill>
                  <a:srgbClr val="000000"/>
                </a:solidFill>
                <a:latin typeface="Times New Roman" panose="02020603050405020304" pitchFamily="18" charset="0"/>
              </a:rPr>
              <a:t> III. Approval of 2020 Annual Meeting Minutes </a:t>
            </a:r>
          </a:p>
          <a:p>
            <a:r>
              <a:rPr lang="en-US" sz="1800" b="0" i="0" u="none" strike="noStrike" baseline="0" dirty="0">
                <a:solidFill>
                  <a:srgbClr val="000000"/>
                </a:solidFill>
                <a:latin typeface="Times New Roman" panose="02020603050405020304" pitchFamily="18" charset="0"/>
              </a:rPr>
              <a:t>Secretary Margaret Scott moved the adoption of the minutes of the 2020 Annual Meeting. Motion adopted via Zoom poll. As there was no objection the president appointed three members to serve as the Minutes Reading Committee: Coco Siewert, Kirsten </a:t>
            </a:r>
            <a:r>
              <a:rPr lang="en-US" sz="1800" b="0" i="0" u="none" strike="noStrike" baseline="0" dirty="0" err="1">
                <a:solidFill>
                  <a:srgbClr val="000000"/>
                </a:solidFill>
                <a:latin typeface="Times New Roman" panose="02020603050405020304" pitchFamily="18" charset="0"/>
              </a:rPr>
              <a:t>Hartig</a:t>
            </a:r>
            <a:r>
              <a:rPr lang="en-US" sz="1800" b="0" i="0" u="none" strike="noStrike" baseline="0" dirty="0">
                <a:solidFill>
                  <a:srgbClr val="000000"/>
                </a:solidFill>
                <a:latin typeface="Times New Roman" panose="02020603050405020304" pitchFamily="18" charset="0"/>
              </a:rPr>
              <a:t>, and Geri </a:t>
            </a:r>
            <a:r>
              <a:rPr lang="en-US" sz="1800" b="0" i="0" u="none" strike="noStrike" baseline="0" dirty="0" err="1">
                <a:solidFill>
                  <a:srgbClr val="000000"/>
                </a:solidFill>
                <a:latin typeface="Times New Roman" panose="02020603050405020304" pitchFamily="18" charset="0"/>
              </a:rPr>
              <a:t>Rinschler</a:t>
            </a:r>
            <a:r>
              <a:rPr lang="en-US" sz="1800" b="0" i="0" u="none" strike="noStrike" baseline="0" dirty="0">
                <a:solidFill>
                  <a:srgbClr val="000000"/>
                </a:solidFill>
                <a:latin typeface="Times New Roman" panose="02020603050405020304" pitchFamily="18" charset="0"/>
              </a:rPr>
              <a:t> to present the minutes of the Annual Meeting to members of the Board of Directors for approval. </a:t>
            </a:r>
          </a:p>
          <a:p>
            <a:r>
              <a:rPr lang="en-US" sz="1800" b="0" i="0" u="none" strike="noStrike" baseline="0" dirty="0">
                <a:solidFill>
                  <a:srgbClr val="000000"/>
                </a:solidFill>
                <a:latin typeface="Times New Roman" panose="02020603050405020304" pitchFamily="18" charset="0"/>
              </a:rPr>
              <a:t> IV. President’s Report </a:t>
            </a:r>
          </a:p>
          <a:p>
            <a:r>
              <a:rPr lang="en-US" sz="1800" b="0" i="0" u="none" strike="noStrike" baseline="0" dirty="0">
                <a:solidFill>
                  <a:srgbClr val="000000"/>
                </a:solidFill>
                <a:latin typeface="Times New Roman" panose="02020603050405020304" pitchFamily="18" charset="0"/>
              </a:rPr>
              <a:t>President </a:t>
            </a:r>
            <a:r>
              <a:rPr lang="en-US" sz="1800" b="0" i="0" u="none" strike="noStrike" baseline="0" dirty="0" err="1">
                <a:solidFill>
                  <a:srgbClr val="000000"/>
                </a:solidFill>
                <a:latin typeface="Times New Roman" panose="02020603050405020304" pitchFamily="18" charset="0"/>
              </a:rPr>
              <a:t>Philippart</a:t>
            </a:r>
            <a:r>
              <a:rPr lang="en-US" sz="1800" b="0" i="0" u="none" strike="noStrike" baseline="0" dirty="0">
                <a:solidFill>
                  <a:srgbClr val="000000"/>
                </a:solidFill>
                <a:latin typeface="Times New Roman" panose="02020603050405020304" pitchFamily="18" charset="0"/>
              </a:rPr>
              <a:t> presented an oral and visual report of WONF activities. </a:t>
            </a:r>
          </a:p>
          <a:p>
            <a:r>
              <a:rPr lang="en-US" sz="1800" b="0" i="0" u="none" strike="noStrike" baseline="0" dirty="0">
                <a:solidFill>
                  <a:srgbClr val="000000"/>
                </a:solidFill>
                <a:latin typeface="Times New Roman" panose="02020603050405020304" pitchFamily="18" charset="0"/>
              </a:rPr>
              <a:t>V. Report of the Treasurer </a:t>
            </a:r>
          </a:p>
          <a:p>
            <a:r>
              <a:rPr lang="en-US" sz="1800" b="0" i="0" u="none" strike="noStrike" baseline="0" dirty="0">
                <a:solidFill>
                  <a:srgbClr val="000000"/>
                </a:solidFill>
                <a:latin typeface="Times New Roman" panose="02020603050405020304" pitchFamily="18" charset="0"/>
              </a:rPr>
              <a:t>Treasurer Eileen </a:t>
            </a:r>
            <a:r>
              <a:rPr lang="en-US" sz="1800" b="0" i="0" u="none" strike="noStrike" baseline="0" dirty="0" err="1">
                <a:solidFill>
                  <a:srgbClr val="000000"/>
                </a:solidFill>
                <a:latin typeface="Times New Roman" panose="02020603050405020304" pitchFamily="18" charset="0"/>
              </a:rPr>
              <a:t>Pulker</a:t>
            </a:r>
            <a:r>
              <a:rPr lang="en-US" sz="1800" b="0" i="0" u="none" strike="noStrike" baseline="0" dirty="0">
                <a:solidFill>
                  <a:srgbClr val="000000"/>
                </a:solidFill>
                <a:latin typeface="Times New Roman" panose="02020603050405020304" pitchFamily="18" charset="0"/>
              </a:rPr>
              <a:t> presented the Treasurer’s Report which was filed for audit. Treasurer </a:t>
            </a:r>
            <a:r>
              <a:rPr lang="en-US" sz="1800" b="0" i="0" u="none" strike="noStrike" baseline="0" dirty="0" err="1">
                <a:solidFill>
                  <a:srgbClr val="000000"/>
                </a:solidFill>
                <a:latin typeface="Times New Roman" panose="02020603050405020304" pitchFamily="18" charset="0"/>
              </a:rPr>
              <a:t>Pulker</a:t>
            </a:r>
            <a:r>
              <a:rPr lang="en-US" sz="1800" b="0" i="0" u="none" strike="noStrike" baseline="0" dirty="0">
                <a:solidFill>
                  <a:srgbClr val="000000"/>
                </a:solidFill>
                <a:latin typeface="Times New Roman" panose="02020603050405020304" pitchFamily="18" charset="0"/>
              </a:rPr>
              <a:t> moved on behalf of the Finance Committee to adopt the 2021-2022 Proposed Budget. The budget was adopted via Zoom poll. </a:t>
            </a:r>
            <a:endParaRPr lang="en-US" dirty="0"/>
          </a:p>
        </p:txBody>
      </p:sp>
    </p:spTree>
    <p:extLst>
      <p:ext uri="{BB962C8B-B14F-4D97-AF65-F5344CB8AC3E}">
        <p14:creationId xmlns:p14="http://schemas.microsoft.com/office/powerpoint/2010/main" val="83455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1347" y="6204537"/>
            <a:ext cx="10213145" cy="369332"/>
          </a:xfrm>
        </p:spPr>
        <p:txBody>
          <a:bodyPr>
            <a:normAutofit/>
          </a:bodyPr>
          <a:lstStyle/>
          <a:p>
            <a:r>
              <a:rPr lang="en-US" sz="1800" dirty="0"/>
              <a:t>2022 Annual Meeting June 10, 2022</a:t>
            </a:r>
          </a:p>
        </p:txBody>
      </p:sp>
      <p:sp>
        <p:nvSpPr>
          <p:cNvPr id="2" name="TextBox 1">
            <a:extLst>
              <a:ext uri="{FF2B5EF4-FFF2-40B4-BE49-F238E27FC236}">
                <a16:creationId xmlns:a16="http://schemas.microsoft.com/office/drawing/2014/main" id="{4929FFC0-9AC1-9C53-0DC4-C2783F673F7A}"/>
              </a:ext>
            </a:extLst>
          </p:cNvPr>
          <p:cNvSpPr txBox="1"/>
          <p:nvPr/>
        </p:nvSpPr>
        <p:spPr>
          <a:xfrm>
            <a:off x="-2513427" y="99465"/>
            <a:ext cx="9144000" cy="369332"/>
          </a:xfrm>
          <a:prstGeom prst="rect">
            <a:avLst/>
          </a:prstGeom>
          <a:noFill/>
        </p:spPr>
        <p:txBody>
          <a:bodyPr wrap="square" rtlCol="0">
            <a:spAutoFit/>
          </a:bodyPr>
          <a:lstStyle/>
          <a:p>
            <a:pPr algn="ctr"/>
            <a:r>
              <a:rPr lang="en-US" b="1" dirty="0">
                <a:solidFill>
                  <a:srgbClr val="C00000"/>
                </a:solidFill>
              </a:rPr>
              <a:t>2021 ANNUAL MEETING MINUTES</a:t>
            </a:r>
          </a:p>
        </p:txBody>
      </p:sp>
      <p:sp>
        <p:nvSpPr>
          <p:cNvPr id="5" name="TextBox 4">
            <a:extLst>
              <a:ext uri="{FF2B5EF4-FFF2-40B4-BE49-F238E27FC236}">
                <a16:creationId xmlns:a16="http://schemas.microsoft.com/office/drawing/2014/main" id="{F09D7DCB-2594-8E03-AF02-909A8D7918D2}"/>
              </a:ext>
            </a:extLst>
          </p:cNvPr>
          <p:cNvSpPr txBox="1"/>
          <p:nvPr/>
        </p:nvSpPr>
        <p:spPr>
          <a:xfrm>
            <a:off x="211016" y="378154"/>
            <a:ext cx="11980984" cy="5663089"/>
          </a:xfrm>
          <a:prstGeom prst="rect">
            <a:avLst/>
          </a:prstGeom>
          <a:noFill/>
        </p:spPr>
        <p:txBody>
          <a:bodyPr wrap="square">
            <a:spAutoFit/>
          </a:bodyPr>
          <a:lstStyle/>
          <a:p>
            <a:pPr algn="ctr"/>
            <a:r>
              <a:rPr lang="en-US" sz="1800" b="0" i="0" u="none" strike="noStrike" baseline="0" dirty="0">
                <a:solidFill>
                  <a:srgbClr val="000000"/>
                </a:solidFill>
                <a:latin typeface="Times New Roman" panose="02020603050405020304" pitchFamily="18" charset="0"/>
              </a:rPr>
              <a:t> WONF Foundation </a:t>
            </a:r>
          </a:p>
          <a:p>
            <a:pPr algn="ctr"/>
            <a:r>
              <a:rPr lang="en-US" sz="1800" b="0" i="0" u="none" strike="noStrike" baseline="0" dirty="0">
                <a:solidFill>
                  <a:srgbClr val="000000"/>
                </a:solidFill>
                <a:latin typeface="Times New Roman" panose="02020603050405020304" pitchFamily="18" charset="0"/>
              </a:rPr>
              <a:t>2021 Annual Meeting </a:t>
            </a:r>
          </a:p>
          <a:p>
            <a:pPr algn="ctr"/>
            <a:r>
              <a:rPr lang="en-US" sz="1800" b="0" i="0" u="none" strike="noStrike" baseline="0" dirty="0">
                <a:solidFill>
                  <a:srgbClr val="000000"/>
                </a:solidFill>
                <a:latin typeface="Times New Roman" panose="02020603050405020304" pitchFamily="18" charset="0"/>
              </a:rPr>
              <a:t>Friday, June 11, 2021 at 7:30 am </a:t>
            </a:r>
          </a:p>
          <a:p>
            <a:pPr algn="ctr"/>
            <a:r>
              <a:rPr lang="en-US" sz="1800" b="0" i="0" u="none" strike="noStrike" baseline="0" dirty="0">
                <a:solidFill>
                  <a:srgbClr val="000000"/>
                </a:solidFill>
                <a:latin typeface="Times New Roman" panose="02020603050405020304" pitchFamily="18" charset="0"/>
              </a:rPr>
              <a:t>Online meeting hosted on Zoom </a:t>
            </a:r>
            <a:endParaRPr lang="en-US" sz="2000" b="0" i="0" u="none" strike="noStrike" baseline="0" dirty="0">
              <a:solidFill>
                <a:srgbClr val="000000"/>
              </a:solidFill>
              <a:latin typeface="Times New Roman" panose="02020603050405020304" pitchFamily="18" charset="0"/>
            </a:endParaRPr>
          </a:p>
          <a:p>
            <a:pPr algn="l"/>
            <a:r>
              <a:rPr lang="en-US" sz="2000" b="0"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 VI. Report of the Bylaws Committee </a:t>
            </a:r>
          </a:p>
          <a:p>
            <a:r>
              <a:rPr lang="en-US" sz="1800" b="0" i="0" u="none" strike="noStrike" baseline="0" dirty="0">
                <a:solidFill>
                  <a:srgbClr val="000000"/>
                </a:solidFill>
                <a:latin typeface="Times New Roman" panose="02020603050405020304" pitchFamily="18" charset="0"/>
              </a:rPr>
              <a:t>Coco Siewert moved on behalf of the Bylaws Committee to adopt the following amendments. </a:t>
            </a:r>
          </a:p>
          <a:p>
            <a:r>
              <a:rPr lang="en-US" sz="1800" b="0" i="0" u="none" strike="noStrike" baseline="0" dirty="0">
                <a:solidFill>
                  <a:srgbClr val="000000"/>
                </a:solidFill>
                <a:latin typeface="Times New Roman" panose="02020603050405020304" pitchFamily="18" charset="0"/>
              </a:rPr>
              <a:t>Amend Article IV. Board of Directors, Section 2. Number and Election by </a:t>
            </a:r>
            <a:r>
              <a:rPr lang="en-US" sz="1800" b="0" i="0" u="none" strike="noStrike" baseline="0" dirty="0" err="1">
                <a:solidFill>
                  <a:srgbClr val="000000"/>
                </a:solidFill>
                <a:latin typeface="Times New Roman" panose="02020603050405020304" pitchFamily="18" charset="0"/>
              </a:rPr>
              <a:t>striking“up</a:t>
            </a:r>
            <a:r>
              <a:rPr lang="en-US" sz="1800" b="0" i="0" u="none" strike="noStrike" baseline="0" dirty="0">
                <a:solidFill>
                  <a:srgbClr val="000000"/>
                </a:solidFill>
                <a:latin typeface="Times New Roman" panose="02020603050405020304" pitchFamily="18" charset="0"/>
              </a:rPr>
              <a:t> to” so that the bylaw will read The Board will consist of fifteen (15) members: nine (9) directors and six officers. </a:t>
            </a:r>
          </a:p>
          <a:p>
            <a:r>
              <a:rPr lang="en-US" sz="1800" b="0" i="0" u="none" strike="noStrike" baseline="0" dirty="0">
                <a:solidFill>
                  <a:srgbClr val="000000"/>
                </a:solidFill>
                <a:latin typeface="Times New Roman" panose="02020603050405020304" pitchFamily="18" charset="0"/>
              </a:rPr>
              <a:t>Amend Article IV. Board of Directors, Section 3. Terms of Office by inserting “Four directors shall be elected in even numbered years and five directors shall be elected in odd numbered years.” </a:t>
            </a:r>
          </a:p>
          <a:p>
            <a:r>
              <a:rPr lang="en-US" sz="1800" b="0" i="0" u="none" strike="noStrike" baseline="0" dirty="0">
                <a:solidFill>
                  <a:srgbClr val="000000"/>
                </a:solidFill>
                <a:latin typeface="Times New Roman" panose="02020603050405020304" pitchFamily="18" charset="0"/>
              </a:rPr>
              <a:t>Amend Article V. Officers. Section 1. Number and Election by inserting “in even numbered years” after meeting and by striking one year and inserting “two years” after terms. </a:t>
            </a:r>
          </a:p>
          <a:p>
            <a:r>
              <a:rPr lang="en-US" sz="1800" b="0" i="0" u="none" strike="noStrike" baseline="0" dirty="0">
                <a:solidFill>
                  <a:srgbClr val="000000"/>
                </a:solidFill>
                <a:latin typeface="Times New Roman" panose="02020603050405020304" pitchFamily="18" charset="0"/>
              </a:rPr>
              <a:t>Amend Article IV. Board of Directors, Section 3. Terms of Office by inserting a new B. “An officer or director may serve three consecutive terms and shall be entitled to serve again after a two-year period has elapsed.” </a:t>
            </a:r>
          </a:p>
          <a:p>
            <a:r>
              <a:rPr lang="en-US" sz="1800" b="0" i="0" u="none" strike="noStrike" baseline="0" dirty="0">
                <a:solidFill>
                  <a:srgbClr val="000000"/>
                </a:solidFill>
                <a:latin typeface="Times New Roman" panose="02020603050405020304" pitchFamily="18" charset="0"/>
              </a:rPr>
              <a:t>Amend Article V, Officers, Section 4. Section 4. Vice President for Program to read: The Vice President for Program shall chair the Program Committee and be responsible for planning the quarterly networking breakfast meetings and other networking events and shall chair the Training Subcommittee to provide training opportunities for women in the public arena. </a:t>
            </a:r>
          </a:p>
          <a:p>
            <a:r>
              <a:rPr lang="en-US" sz="1800" b="0" i="0" u="none" strike="noStrike" baseline="0" dirty="0">
                <a:solidFill>
                  <a:srgbClr val="000000"/>
                </a:solidFill>
                <a:latin typeface="Times New Roman" panose="02020603050405020304" pitchFamily="18" charset="0"/>
              </a:rPr>
              <a:t>Amend Section 5. Vice President for Development to read The Vice President for Development shall chair the Development Committee, and shall chair the </a:t>
            </a:r>
            <a:r>
              <a:rPr lang="en-US" sz="1800" b="0" i="0" u="none" strike="noStrike" baseline="0" dirty="0" err="1">
                <a:solidFill>
                  <a:srgbClr val="000000"/>
                </a:solidFill>
                <a:latin typeface="Times New Roman" panose="02020603050405020304" pitchFamily="18" charset="0"/>
              </a:rPr>
              <a:t>WONder</a:t>
            </a:r>
            <a:r>
              <a:rPr lang="en-US" sz="1800" b="0" i="0" u="none" strike="noStrike" baseline="0" dirty="0">
                <a:solidFill>
                  <a:srgbClr val="000000"/>
                </a:solidFill>
                <a:latin typeface="Times New Roman" panose="02020603050405020304" pitchFamily="18" charset="0"/>
              </a:rPr>
              <a:t> Woman Banquet Subcommittee and shall lead any other fund-raising and development activities of WON</a:t>
            </a:r>
            <a:r>
              <a:rPr lang="en-US" sz="1800" b="0" i="1" u="none" strike="noStrike" baseline="0"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62176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2868</TotalTime>
  <Words>1930</Words>
  <Application>Microsoft Office PowerPoint</Application>
  <PresentationFormat>Widescreen</PresentationFormat>
  <Paragraphs>218</Paragraphs>
  <Slides>29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Bradley Hand ITC</vt:lpstr>
      <vt:lpstr>Calibri</vt:lpstr>
      <vt:lpstr>Calibri Light</vt:lpstr>
      <vt:lpstr>Times New Roman</vt:lpstr>
      <vt:lpstr>Office Theme</vt:lpstr>
      <vt:lpstr>1_Office Theme</vt:lpstr>
      <vt:lpstr>PowerPoint Presentation</vt:lpstr>
      <vt:lpstr>Agenda</vt:lpstr>
      <vt:lpstr>PowerPoint Presentation</vt:lpstr>
      <vt:lpstr>PowerPoint Presentation</vt:lpstr>
      <vt:lpstr>Annual Meeting Rules</vt:lpstr>
      <vt:lpstr>Annual Meeting Rules</vt:lpstr>
      <vt:lpstr>PowerPoint Presentation</vt:lpstr>
      <vt:lpstr>PowerPoint Presentation</vt:lpstr>
      <vt:lpstr>PowerPoint Presentation</vt:lpstr>
      <vt:lpstr>PowerPoint Presentation</vt:lpstr>
      <vt:lpstr>PowerPoint Presentation</vt:lpstr>
      <vt:lpstr>PowerPoint Presentation</vt:lpstr>
      <vt:lpstr>A Year in Review</vt:lpstr>
      <vt:lpstr>Focus Areas for 2021-22</vt:lpstr>
      <vt:lpstr> Virtual Breakfast Programs</vt:lpstr>
      <vt:lpstr>Support and Encouragement</vt:lpstr>
      <vt:lpstr>Leveraging Partnerships Collaborative Project with MWC Michigan Appointments Database </vt:lpstr>
      <vt:lpstr>Another Way to Engage in Public Leadership</vt:lpstr>
      <vt:lpstr>Increased Membership Value</vt:lpstr>
      <vt:lpstr>Transition to New Administrator</vt:lpstr>
      <vt:lpstr>Looking Ahead</vt:lpstr>
      <vt:lpstr>Looking Ahead</vt:lpstr>
      <vt:lpstr>Member Engagement</vt:lpstr>
      <vt:lpstr>PowerPoint Presentation</vt:lpstr>
      <vt:lpstr>PowerPoint Presentation</vt:lpstr>
      <vt:lpstr>PowerPoint Presentation</vt:lpstr>
      <vt:lpstr>Nominating Committee Report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dc:creator>
  <cp:lastModifiedBy>Robin West Smith</cp:lastModifiedBy>
  <cp:revision>75</cp:revision>
  <dcterms:created xsi:type="dcterms:W3CDTF">2021-06-04T12:29:13Z</dcterms:created>
  <dcterms:modified xsi:type="dcterms:W3CDTF">2022-06-21T00:54:15Z</dcterms:modified>
</cp:coreProperties>
</file>